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6" r:id="rId3"/>
    <p:sldId id="257" r:id="rId4"/>
    <p:sldId id="258" r:id="rId5"/>
    <p:sldId id="259" r:id="rId6"/>
    <p:sldId id="264" r:id="rId7"/>
    <p:sldId id="260" r:id="rId8"/>
    <p:sldId id="261" r:id="rId9"/>
    <p:sldId id="262" r:id="rId10"/>
    <p:sldId id="263" r:id="rId11"/>
    <p:sldId id="265" r:id="rId12"/>
    <p:sldId id="266"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F5FF"/>
    <a:srgbClr val="2CC5FF"/>
    <a:srgbClr val="A2FFFA"/>
    <a:srgbClr val="FFF5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527"/>
  </p:normalViewPr>
  <p:slideViewPr>
    <p:cSldViewPr snapToGrid="0" snapToObjects="1">
      <p:cViewPr varScale="1">
        <p:scale>
          <a:sx n="64" d="100"/>
          <a:sy n="64"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39110B-58B7-5447-B037-1973748722B5}"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2047652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39110B-58B7-5447-B037-1973748722B5}"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59593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39110B-58B7-5447-B037-1973748722B5}"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805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C3CA2-8D0A-4331-946F-A189F0BC0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2EF884-6357-41D2-8958-4DE975B1C4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11424C-DB30-4836-8F62-A8BCE57C6311}"/>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5" name="Footer Placeholder 4">
            <a:extLst>
              <a:ext uri="{FF2B5EF4-FFF2-40B4-BE49-F238E27FC236}">
                <a16:creationId xmlns:a16="http://schemas.microsoft.com/office/drawing/2014/main" id="{DE4CD3EC-82BF-4C83-885B-36277D312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AE66A-DADE-4A99-8188-942F64A84A27}"/>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2800806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7C390-4DD3-44B7-BCAD-78EE689DFE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03230A-853C-4C97-9C71-F052F13EBCD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BFA5F6-952D-42CF-A05F-1F34A5E6874D}"/>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5" name="Footer Placeholder 4">
            <a:extLst>
              <a:ext uri="{FF2B5EF4-FFF2-40B4-BE49-F238E27FC236}">
                <a16:creationId xmlns:a16="http://schemas.microsoft.com/office/drawing/2014/main" id="{EB0928BB-E497-4A42-B1C1-F79C3BDBB4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07185-07EF-4E7F-B7A3-14C359191F67}"/>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2814595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EFA1A-4869-4399-A63A-A86EDEA7B6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760BE8-60E8-45FA-A51C-7DE627B21C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0719AB-98A4-445A-9B39-D325B81DD907}"/>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5" name="Footer Placeholder 4">
            <a:extLst>
              <a:ext uri="{FF2B5EF4-FFF2-40B4-BE49-F238E27FC236}">
                <a16:creationId xmlns:a16="http://schemas.microsoft.com/office/drawing/2014/main" id="{CD052AFF-DD15-446D-BF07-5A0EADD98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AB5B2E-5001-4EE8-AB72-9CB2733FC9B6}"/>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981588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5FC1-31E6-402D-B3DB-2B5B488D39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04EADF-14AA-4DA9-90C6-B47515DA81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874C88-3118-45A7-8292-1668BCAEA30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4B8C7E-7BF5-4FCB-A87E-B7B63C509B8B}"/>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6" name="Footer Placeholder 5">
            <a:extLst>
              <a:ext uri="{FF2B5EF4-FFF2-40B4-BE49-F238E27FC236}">
                <a16:creationId xmlns:a16="http://schemas.microsoft.com/office/drawing/2014/main" id="{3EB6CD79-3E92-42E5-9217-A47D7B71BB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74DB8E-4DED-48AF-943C-5A8542786C88}"/>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1651021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DEF18-2B84-42E3-8460-A905DC2CEB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372764-2A76-407E-918A-1C748C10BE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95EDD3-B647-4933-A318-783C1557C6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58BE64-DE80-4496-90EE-E9D0216AC7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843BB1-7F28-4F14-9F40-C9C113383C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6F603B-2B51-4103-B1AD-4EA4394D8758}"/>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8" name="Footer Placeholder 7">
            <a:extLst>
              <a:ext uri="{FF2B5EF4-FFF2-40B4-BE49-F238E27FC236}">
                <a16:creationId xmlns:a16="http://schemas.microsoft.com/office/drawing/2014/main" id="{69E0E0E3-2077-4051-A3AD-A61A6DAB8F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349417-D8E6-4A04-9840-9EEF673D4C0A}"/>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2533047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C3B1D-F039-4069-B47B-A7E3EA58AD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E653B7-D87D-4DBB-A22F-2D0F95EA2124}"/>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4" name="Footer Placeholder 3">
            <a:extLst>
              <a:ext uri="{FF2B5EF4-FFF2-40B4-BE49-F238E27FC236}">
                <a16:creationId xmlns:a16="http://schemas.microsoft.com/office/drawing/2014/main" id="{92C77898-B1AC-4BB1-ACDA-C1C46E16F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258319-AC6C-47B4-8AE7-5F2A64AEE7FF}"/>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14232967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C3C324-7CED-45F6-BBFA-3E49A0643ACB}"/>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3" name="Footer Placeholder 2">
            <a:extLst>
              <a:ext uri="{FF2B5EF4-FFF2-40B4-BE49-F238E27FC236}">
                <a16:creationId xmlns:a16="http://schemas.microsoft.com/office/drawing/2014/main" id="{86E147A3-3AF9-433F-8DE5-E6D646AA24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A9B3E3-F71B-47CE-A607-254B6EEE568F}"/>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2727941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B548-2D76-44B4-8DC4-8DAB6CEE47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E493C5-53C8-4396-B297-10266A6C23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0C49FE-98A8-4727-88A3-AC298E8AF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0B7426-7BD3-42F6-BE7F-BED803CF411B}"/>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6" name="Footer Placeholder 5">
            <a:extLst>
              <a:ext uri="{FF2B5EF4-FFF2-40B4-BE49-F238E27FC236}">
                <a16:creationId xmlns:a16="http://schemas.microsoft.com/office/drawing/2014/main" id="{C04F02AD-51DA-4602-B68B-3EF0C46320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3E64AD-B76D-497B-8F11-548E3F2BFF06}"/>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91472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39110B-58B7-5447-B037-1973748722B5}"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1464746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5AAE2-DB3B-47F7-A647-06493AA49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661DFD-3A72-427C-9AD0-1ADED473A8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4BE1FC-3D06-4CA2-A860-AEFBEEA8E9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101EAD-ABFB-4201-85F3-C7840ACD6614}"/>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6" name="Footer Placeholder 5">
            <a:extLst>
              <a:ext uri="{FF2B5EF4-FFF2-40B4-BE49-F238E27FC236}">
                <a16:creationId xmlns:a16="http://schemas.microsoft.com/office/drawing/2014/main" id="{933C5920-9D19-434D-B978-1C074DECF0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D0C97-F547-4D75-A683-80C44EA9108C}"/>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1336696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44B93-DF08-4C3A-8EA9-50C691EE42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19C620-64AC-46FA-9ED3-E9CDB2C084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11C34-632E-401A-883C-494D9664C50D}"/>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5" name="Footer Placeholder 4">
            <a:extLst>
              <a:ext uri="{FF2B5EF4-FFF2-40B4-BE49-F238E27FC236}">
                <a16:creationId xmlns:a16="http://schemas.microsoft.com/office/drawing/2014/main" id="{7CB2D7B5-7B4D-45AF-A0BB-3F52BE220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C6A6B-095C-4F21-AA5A-AB6F7BDBC4AF}"/>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42571793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FD84A5-F295-4550-9054-6CFCF39021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B2EC80-3386-4117-8DDB-8944D0AD8C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5E60EC-BEEC-4A83-A3B0-4998F2BD634A}"/>
              </a:ext>
            </a:extLst>
          </p:cNvPr>
          <p:cNvSpPr>
            <a:spLocks noGrp="1"/>
          </p:cNvSpPr>
          <p:nvPr>
            <p:ph type="dt" sz="half" idx="10"/>
          </p:nvPr>
        </p:nvSpPr>
        <p:spPr/>
        <p:txBody>
          <a:bodyPr/>
          <a:lstStyle/>
          <a:p>
            <a:fld id="{2510A46D-13F5-4A07-9DA9-1AEC9C54B9DD}" type="datetimeFigureOut">
              <a:rPr lang="en-US" smtClean="0"/>
              <a:t>1/7/2018</a:t>
            </a:fld>
            <a:endParaRPr lang="en-US"/>
          </a:p>
        </p:txBody>
      </p:sp>
      <p:sp>
        <p:nvSpPr>
          <p:cNvPr id="5" name="Footer Placeholder 4">
            <a:extLst>
              <a:ext uri="{FF2B5EF4-FFF2-40B4-BE49-F238E27FC236}">
                <a16:creationId xmlns:a16="http://schemas.microsoft.com/office/drawing/2014/main" id="{48BF7FD3-FAD5-451C-A97F-3F90C5AC9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86174-4FC9-4ACB-8284-E1E45F2568D4}"/>
              </a:ext>
            </a:extLst>
          </p:cNvPr>
          <p:cNvSpPr>
            <a:spLocks noGrp="1"/>
          </p:cNvSpPr>
          <p:nvPr>
            <p:ph type="sldNum" sz="quarter" idx="12"/>
          </p:nvPr>
        </p:nvSpPr>
        <p:spPr/>
        <p:txBody>
          <a:bodyPr/>
          <a:lstStyle/>
          <a:p>
            <a:fld id="{A0E248B6-2B5D-4C55-AAFD-B4BC804F57BB}" type="slidenum">
              <a:rPr lang="en-US" smtClean="0"/>
              <a:t>‹#›</a:t>
            </a:fld>
            <a:endParaRPr lang="en-US"/>
          </a:p>
        </p:txBody>
      </p:sp>
    </p:spTree>
    <p:extLst>
      <p:ext uri="{BB962C8B-B14F-4D97-AF65-F5344CB8AC3E}">
        <p14:creationId xmlns:p14="http://schemas.microsoft.com/office/powerpoint/2010/main" val="251451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9110B-58B7-5447-B037-1973748722B5}"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138240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39110B-58B7-5447-B037-1973748722B5}"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455829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39110B-58B7-5447-B037-1973748722B5}" type="datetimeFigureOut">
              <a:rPr lang="en-US" smtClean="0"/>
              <a:t>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1052993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39110B-58B7-5447-B037-1973748722B5}" type="datetimeFigureOut">
              <a:rPr lang="en-US" smtClean="0"/>
              <a:t>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25685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9110B-58B7-5447-B037-1973748722B5}" type="datetimeFigureOut">
              <a:rPr lang="en-US" smtClean="0"/>
              <a:t>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46329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39110B-58B7-5447-B037-1973748722B5}"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2037652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39110B-58B7-5447-B037-1973748722B5}"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D555A-335A-3145-A958-AA2A5FB4D242}" type="slidenum">
              <a:rPr lang="en-US" smtClean="0"/>
              <a:t>‹#›</a:t>
            </a:fld>
            <a:endParaRPr lang="en-US"/>
          </a:p>
        </p:txBody>
      </p:sp>
    </p:spTree>
    <p:extLst>
      <p:ext uri="{BB962C8B-B14F-4D97-AF65-F5344CB8AC3E}">
        <p14:creationId xmlns:p14="http://schemas.microsoft.com/office/powerpoint/2010/main" val="903008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9110B-58B7-5447-B037-1973748722B5}" type="datetimeFigureOut">
              <a:rPr lang="en-US" smtClean="0"/>
              <a:t>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D555A-335A-3145-A958-AA2A5FB4D242}" type="slidenum">
              <a:rPr lang="en-US" smtClean="0"/>
              <a:t>‹#›</a:t>
            </a:fld>
            <a:endParaRPr lang="en-US"/>
          </a:p>
        </p:txBody>
      </p:sp>
    </p:spTree>
    <p:extLst>
      <p:ext uri="{BB962C8B-B14F-4D97-AF65-F5344CB8AC3E}">
        <p14:creationId xmlns:p14="http://schemas.microsoft.com/office/powerpoint/2010/main" val="156643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44EC14-17FB-4882-8F36-296C827048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9F17EE-999D-4D52-89B4-EF6F990CA3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8FE7AD-01B5-428D-AAF8-575AA90EBB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0A46D-13F5-4A07-9DA9-1AEC9C54B9DD}" type="datetimeFigureOut">
              <a:rPr lang="en-US" smtClean="0"/>
              <a:t>1/7/2018</a:t>
            </a:fld>
            <a:endParaRPr lang="en-US"/>
          </a:p>
        </p:txBody>
      </p:sp>
      <p:sp>
        <p:nvSpPr>
          <p:cNvPr id="5" name="Footer Placeholder 4">
            <a:extLst>
              <a:ext uri="{FF2B5EF4-FFF2-40B4-BE49-F238E27FC236}">
                <a16:creationId xmlns:a16="http://schemas.microsoft.com/office/drawing/2014/main" id="{F4A18B3F-C496-4A43-AE4A-2D9D0E69BB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A859C7-5BE4-42D8-9371-E5789E6A69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248B6-2B5D-4C55-AAFD-B4BC804F57BB}" type="slidenum">
              <a:rPr lang="en-US" smtClean="0"/>
              <a:t>‹#›</a:t>
            </a:fld>
            <a:endParaRPr lang="en-US"/>
          </a:p>
        </p:txBody>
      </p:sp>
    </p:spTree>
    <p:extLst>
      <p:ext uri="{BB962C8B-B14F-4D97-AF65-F5344CB8AC3E}">
        <p14:creationId xmlns:p14="http://schemas.microsoft.com/office/powerpoint/2010/main" val="2800969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25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5363" y="528638"/>
            <a:ext cx="10515600" cy="614362"/>
          </a:xfrm>
        </p:spPr>
        <p:txBody>
          <a:bodyPr>
            <a:normAutofit fontScale="90000"/>
          </a:bodyPr>
          <a:lstStyle/>
          <a:p>
            <a:pPr lvl="0" algn="ctr"/>
            <a:r>
              <a:rPr lang="en-US" sz="6700" b="1" i="1" u="sng" dirty="0">
                <a:solidFill>
                  <a:schemeClr val="bg1"/>
                </a:solidFill>
              </a:rPr>
              <a:t>“infinitely more” </a:t>
            </a:r>
            <a:br>
              <a:rPr lang="en-US" dirty="0">
                <a:solidFill>
                  <a:srgbClr val="FFFF00"/>
                </a:solidFill>
              </a:rPr>
            </a:br>
            <a:endParaRPr lang="en-US" dirty="0"/>
          </a:p>
        </p:txBody>
      </p:sp>
      <p:sp>
        <p:nvSpPr>
          <p:cNvPr id="3" name="Content Placeholder 2"/>
          <p:cNvSpPr>
            <a:spLocks noGrp="1"/>
          </p:cNvSpPr>
          <p:nvPr>
            <p:ph idx="1"/>
          </p:nvPr>
        </p:nvSpPr>
        <p:spPr>
          <a:xfrm>
            <a:off x="838200" y="985838"/>
            <a:ext cx="10515600" cy="5191125"/>
          </a:xfrm>
        </p:spPr>
        <p:txBody>
          <a:bodyPr/>
          <a:lstStyle/>
          <a:p>
            <a:pPr marL="0" lvl="0" indent="0">
              <a:lnSpc>
                <a:spcPct val="100000"/>
              </a:lnSpc>
              <a:spcBef>
                <a:spcPts val="0"/>
              </a:spcBef>
              <a:buNone/>
            </a:pPr>
            <a:endParaRPr lang="en-US" dirty="0">
              <a:solidFill>
                <a:srgbClr val="FFFF00"/>
              </a:solidFill>
            </a:endParaRPr>
          </a:p>
          <a:p>
            <a:pPr marL="0" lvl="0" indent="0">
              <a:lnSpc>
                <a:spcPct val="100000"/>
              </a:lnSpc>
              <a:spcBef>
                <a:spcPts val="0"/>
              </a:spcBef>
              <a:buNone/>
            </a:pPr>
            <a:r>
              <a:rPr lang="en-US" sz="4800" b="1" dirty="0">
                <a:solidFill>
                  <a:srgbClr val="FFFF00"/>
                </a:solidFill>
              </a:rPr>
              <a:t>“Infinitely” =  </a:t>
            </a:r>
            <a:r>
              <a:rPr lang="en-US" sz="4800" b="1" i="1" dirty="0" err="1">
                <a:solidFill>
                  <a:srgbClr val="FFFF00"/>
                </a:solidFill>
              </a:rPr>
              <a:t>huperpanta</a:t>
            </a:r>
            <a:r>
              <a:rPr lang="en-US" sz="4800" b="1" dirty="0">
                <a:solidFill>
                  <a:srgbClr val="FFFF00"/>
                </a:solidFill>
              </a:rPr>
              <a:t>  = “beyond and above all” </a:t>
            </a:r>
          </a:p>
          <a:p>
            <a:pPr marL="0" lvl="0" indent="0">
              <a:lnSpc>
                <a:spcPct val="100000"/>
              </a:lnSpc>
              <a:spcBef>
                <a:spcPts val="0"/>
              </a:spcBef>
              <a:buNone/>
            </a:pPr>
            <a:endParaRPr lang="en-US" sz="4800" b="1" dirty="0">
              <a:solidFill>
                <a:srgbClr val="FFFF00"/>
              </a:solidFill>
            </a:endParaRPr>
          </a:p>
          <a:p>
            <a:pPr marL="0" lvl="0" indent="0">
              <a:lnSpc>
                <a:spcPct val="100000"/>
              </a:lnSpc>
              <a:spcBef>
                <a:spcPts val="0"/>
              </a:spcBef>
              <a:buNone/>
            </a:pPr>
            <a:r>
              <a:rPr lang="en-US" sz="4800" b="1" dirty="0">
                <a:solidFill>
                  <a:srgbClr val="FFFF00"/>
                </a:solidFill>
              </a:rPr>
              <a:t>“More” = </a:t>
            </a:r>
            <a:r>
              <a:rPr lang="en-US" sz="4800" b="1" i="1" dirty="0" err="1">
                <a:solidFill>
                  <a:srgbClr val="FFFF00"/>
                </a:solidFill>
              </a:rPr>
              <a:t>huperekperissou</a:t>
            </a:r>
            <a:r>
              <a:rPr lang="en-US" sz="4800" b="1" dirty="0">
                <a:solidFill>
                  <a:srgbClr val="FFFF00"/>
                </a:solidFill>
              </a:rPr>
              <a:t>  </a:t>
            </a:r>
          </a:p>
          <a:p>
            <a:pPr marL="0" lvl="0" indent="0">
              <a:lnSpc>
                <a:spcPct val="100000"/>
              </a:lnSpc>
              <a:spcBef>
                <a:spcPts val="0"/>
              </a:spcBef>
              <a:buNone/>
            </a:pPr>
            <a:r>
              <a:rPr lang="en-US" sz="4800" b="1" dirty="0" err="1">
                <a:solidFill>
                  <a:srgbClr val="FFFF00"/>
                </a:solidFill>
              </a:rPr>
              <a:t>huper</a:t>
            </a:r>
            <a:r>
              <a:rPr lang="en-US" sz="4800" b="1" dirty="0">
                <a:solidFill>
                  <a:srgbClr val="FFFF00"/>
                </a:solidFill>
              </a:rPr>
              <a:t>=”above”   </a:t>
            </a:r>
            <a:r>
              <a:rPr lang="en-US" sz="4800" b="1" dirty="0" err="1">
                <a:solidFill>
                  <a:srgbClr val="FFFF00"/>
                </a:solidFill>
              </a:rPr>
              <a:t>ek</a:t>
            </a:r>
            <a:r>
              <a:rPr lang="en-US" sz="4800" b="1" dirty="0">
                <a:solidFill>
                  <a:srgbClr val="FFFF00"/>
                </a:solidFill>
              </a:rPr>
              <a:t>=”out of, beyond” </a:t>
            </a:r>
            <a:r>
              <a:rPr lang="en-US" sz="4800" b="1" dirty="0" err="1">
                <a:solidFill>
                  <a:srgbClr val="FFFF00"/>
                </a:solidFill>
              </a:rPr>
              <a:t>perissou</a:t>
            </a:r>
            <a:r>
              <a:rPr lang="en-US" sz="4800" b="1" dirty="0">
                <a:solidFill>
                  <a:srgbClr val="FFFF00"/>
                </a:solidFill>
              </a:rPr>
              <a:t>—“around” </a:t>
            </a:r>
          </a:p>
        </p:txBody>
      </p:sp>
    </p:spTree>
    <p:extLst>
      <p:ext uri="{BB962C8B-B14F-4D97-AF65-F5344CB8AC3E}">
        <p14:creationId xmlns:p14="http://schemas.microsoft.com/office/powerpoint/2010/main" val="166458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3944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AC415-DA01-4278-AE20-C29CB18CC4E2}"/>
              </a:ext>
            </a:extLst>
          </p:cNvPr>
          <p:cNvSpPr>
            <a:spLocks noGrp="1"/>
          </p:cNvSpPr>
          <p:nvPr>
            <p:ph type="title"/>
          </p:nvPr>
        </p:nvSpPr>
        <p:spPr/>
        <p:txBody>
          <a:bodyPr>
            <a:normAutofit/>
          </a:bodyPr>
          <a:lstStyle/>
          <a:p>
            <a:r>
              <a:rPr lang="en-US" sz="3600" dirty="0">
                <a:solidFill>
                  <a:schemeClr val="bg1"/>
                </a:solidFill>
              </a:rPr>
              <a:t>Above &amp; Beyond Ministry Funding Examples</a:t>
            </a:r>
          </a:p>
        </p:txBody>
      </p:sp>
      <p:sp>
        <p:nvSpPr>
          <p:cNvPr id="3" name="Content Placeholder 2">
            <a:extLst>
              <a:ext uri="{FF2B5EF4-FFF2-40B4-BE49-F238E27FC236}">
                <a16:creationId xmlns:a16="http://schemas.microsoft.com/office/drawing/2014/main" id="{BB94CD77-C677-4212-B967-1D593F0D5372}"/>
              </a:ext>
            </a:extLst>
          </p:cNvPr>
          <p:cNvSpPr>
            <a:spLocks noGrp="1"/>
          </p:cNvSpPr>
          <p:nvPr>
            <p:ph sz="half" idx="1"/>
          </p:nvPr>
        </p:nvSpPr>
        <p:spPr/>
        <p:txBody>
          <a:bodyPr>
            <a:normAutofit fontScale="92500" lnSpcReduction="20000"/>
          </a:bodyPr>
          <a:lstStyle/>
          <a:p>
            <a:r>
              <a:rPr lang="en-US" sz="2400" b="1" dirty="0">
                <a:solidFill>
                  <a:schemeClr val="bg1"/>
                </a:solidFill>
              </a:rPr>
              <a:t>Jesus Harvesters (Kenya</a:t>
            </a:r>
            <a:r>
              <a:rPr lang="en-US" sz="2400" dirty="0">
                <a:solidFill>
                  <a:schemeClr val="bg1"/>
                </a:solidFill>
              </a:rPr>
              <a:t>)</a:t>
            </a:r>
          </a:p>
          <a:p>
            <a:pPr lvl="1"/>
            <a:r>
              <a:rPr lang="en-US" sz="2000" dirty="0">
                <a:solidFill>
                  <a:schemeClr val="bg1"/>
                </a:solidFill>
              </a:rPr>
              <a:t>Build a chapel  ($5,000)</a:t>
            </a:r>
          </a:p>
          <a:p>
            <a:pPr lvl="1"/>
            <a:r>
              <a:rPr lang="en-US" sz="2000" dirty="0">
                <a:solidFill>
                  <a:schemeClr val="bg1"/>
                </a:solidFill>
              </a:rPr>
              <a:t>Chairs ($3)</a:t>
            </a:r>
          </a:p>
          <a:p>
            <a:pPr lvl="1"/>
            <a:r>
              <a:rPr lang="en-US" sz="2000" dirty="0">
                <a:solidFill>
                  <a:schemeClr val="bg1"/>
                </a:solidFill>
              </a:rPr>
              <a:t>Bible ($5)</a:t>
            </a:r>
          </a:p>
          <a:p>
            <a:pPr lvl="1"/>
            <a:r>
              <a:rPr lang="en-US" sz="2000" dirty="0">
                <a:solidFill>
                  <a:schemeClr val="bg1"/>
                </a:solidFill>
              </a:rPr>
              <a:t>Support a new pastor for 6-12 months ($200 per month)</a:t>
            </a:r>
            <a:br>
              <a:rPr lang="en-US" sz="2000" dirty="0">
                <a:solidFill>
                  <a:schemeClr val="bg1"/>
                </a:solidFill>
              </a:rPr>
            </a:br>
            <a:endParaRPr lang="en-US" sz="2000" dirty="0">
              <a:solidFill>
                <a:schemeClr val="bg1"/>
              </a:solidFill>
            </a:endParaRPr>
          </a:p>
          <a:p>
            <a:r>
              <a:rPr lang="en-US" sz="2400" b="1" dirty="0" err="1">
                <a:solidFill>
                  <a:schemeClr val="bg1"/>
                </a:solidFill>
              </a:rPr>
              <a:t>LifeLink</a:t>
            </a:r>
            <a:r>
              <a:rPr lang="en-US" sz="2400" b="1" dirty="0">
                <a:solidFill>
                  <a:schemeClr val="bg1"/>
                </a:solidFill>
              </a:rPr>
              <a:t> (Bibb County)</a:t>
            </a:r>
          </a:p>
          <a:p>
            <a:pPr lvl="1"/>
            <a:r>
              <a:rPr lang="en-US" sz="2000" dirty="0">
                <a:solidFill>
                  <a:schemeClr val="bg1"/>
                </a:solidFill>
              </a:rPr>
              <a:t>Additional classroom w/ tables, chairs, whiteboard, A/V equipment ($8,000)</a:t>
            </a:r>
          </a:p>
          <a:p>
            <a:pPr lvl="1"/>
            <a:r>
              <a:rPr lang="en-US" sz="2000" dirty="0">
                <a:solidFill>
                  <a:schemeClr val="bg1"/>
                </a:solidFill>
              </a:rPr>
              <a:t>Curriculum materials ($15/person/month)</a:t>
            </a:r>
            <a:br>
              <a:rPr lang="en-US" sz="2000" dirty="0">
                <a:solidFill>
                  <a:schemeClr val="bg1"/>
                </a:solidFill>
              </a:rPr>
            </a:br>
            <a:endParaRPr lang="en-US" sz="2000" dirty="0">
              <a:solidFill>
                <a:schemeClr val="bg1"/>
              </a:solidFill>
            </a:endParaRPr>
          </a:p>
          <a:p>
            <a:r>
              <a:rPr lang="en-US" sz="2400" b="1" dirty="0">
                <a:solidFill>
                  <a:schemeClr val="bg1"/>
                </a:solidFill>
              </a:rPr>
              <a:t>True Vine / Discipling Women for Christ, a residential life recovery program (Birmingham)</a:t>
            </a:r>
          </a:p>
          <a:p>
            <a:pPr lvl="1"/>
            <a:r>
              <a:rPr lang="en-US" sz="2000" dirty="0">
                <a:solidFill>
                  <a:schemeClr val="bg1"/>
                </a:solidFill>
              </a:rPr>
              <a:t>Furnishings ($15,000)</a:t>
            </a:r>
            <a:endParaRPr lang="en-US" sz="2400" dirty="0">
              <a:solidFill>
                <a:schemeClr val="bg1"/>
              </a:solidFill>
            </a:endParaRPr>
          </a:p>
          <a:p>
            <a:pPr lvl="1"/>
            <a:endParaRPr lang="en-US" sz="2000" dirty="0">
              <a:solidFill>
                <a:schemeClr val="bg1"/>
              </a:solidFill>
            </a:endParaRPr>
          </a:p>
        </p:txBody>
      </p:sp>
      <p:sp>
        <p:nvSpPr>
          <p:cNvPr id="4" name="Content Placeholder 3">
            <a:extLst>
              <a:ext uri="{FF2B5EF4-FFF2-40B4-BE49-F238E27FC236}">
                <a16:creationId xmlns:a16="http://schemas.microsoft.com/office/drawing/2014/main" id="{6E5B2704-BDB1-48CA-AC3E-5BCBD614644B}"/>
              </a:ext>
            </a:extLst>
          </p:cNvPr>
          <p:cNvSpPr>
            <a:spLocks noGrp="1"/>
          </p:cNvSpPr>
          <p:nvPr>
            <p:ph sz="half" idx="2"/>
          </p:nvPr>
        </p:nvSpPr>
        <p:spPr/>
        <p:txBody>
          <a:bodyPr>
            <a:normAutofit fontScale="92500" lnSpcReduction="20000"/>
          </a:bodyPr>
          <a:lstStyle/>
          <a:p>
            <a:r>
              <a:rPr lang="en-US" sz="2400" b="1" dirty="0">
                <a:solidFill>
                  <a:schemeClr val="bg1"/>
                </a:solidFill>
              </a:rPr>
              <a:t>Firehouse Shelter (Birmingham)</a:t>
            </a:r>
          </a:p>
          <a:p>
            <a:pPr lvl="1"/>
            <a:r>
              <a:rPr lang="en-US" sz="2000" dirty="0">
                <a:solidFill>
                  <a:schemeClr val="bg1"/>
                </a:solidFill>
              </a:rPr>
              <a:t>Commercial washer and dryer ($5,000)</a:t>
            </a:r>
            <a:br>
              <a:rPr lang="en-US" sz="2000" dirty="0">
                <a:solidFill>
                  <a:schemeClr val="bg1"/>
                </a:solidFill>
              </a:rPr>
            </a:br>
            <a:endParaRPr lang="en-US" sz="2400" b="1" dirty="0">
              <a:solidFill>
                <a:schemeClr val="bg1"/>
              </a:solidFill>
            </a:endParaRPr>
          </a:p>
          <a:p>
            <a:r>
              <a:rPr lang="en-US" sz="2400" b="1" dirty="0">
                <a:solidFill>
                  <a:schemeClr val="bg1"/>
                </a:solidFill>
              </a:rPr>
              <a:t>Living Hope (South Africa)</a:t>
            </a:r>
          </a:p>
          <a:p>
            <a:pPr lvl="1"/>
            <a:r>
              <a:rPr lang="en-US" sz="2000" dirty="0">
                <a:solidFill>
                  <a:schemeClr val="bg1"/>
                </a:solidFill>
              </a:rPr>
              <a:t>Ceiling fans for Health Care building ($125)</a:t>
            </a:r>
          </a:p>
          <a:p>
            <a:pPr lvl="1"/>
            <a:r>
              <a:rPr lang="en-US" sz="2000" dirty="0">
                <a:solidFill>
                  <a:schemeClr val="bg1"/>
                </a:solidFill>
              </a:rPr>
              <a:t>Soccer ball for children and youth programs ($8)</a:t>
            </a:r>
          </a:p>
          <a:p>
            <a:pPr lvl="1"/>
            <a:r>
              <a:rPr lang="en-US" sz="2000" dirty="0">
                <a:solidFill>
                  <a:schemeClr val="bg1"/>
                </a:solidFill>
              </a:rPr>
              <a:t>Laptop &amp; Printer/Scanner for job center ($700)</a:t>
            </a:r>
          </a:p>
          <a:p>
            <a:pPr lvl="1"/>
            <a:r>
              <a:rPr lang="en-US" sz="2000" dirty="0">
                <a:solidFill>
                  <a:schemeClr val="bg1"/>
                </a:solidFill>
              </a:rPr>
              <a:t>Meat grinder for Harvest Training Initiative ($875)</a:t>
            </a:r>
            <a:br>
              <a:rPr lang="en-US" sz="2000" dirty="0">
                <a:solidFill>
                  <a:schemeClr val="bg1"/>
                </a:solidFill>
              </a:rPr>
            </a:br>
            <a:endParaRPr lang="en-US" sz="2000" dirty="0">
              <a:solidFill>
                <a:schemeClr val="bg1"/>
              </a:solidFill>
            </a:endParaRPr>
          </a:p>
          <a:p>
            <a:r>
              <a:rPr lang="en-US" sz="2400" b="1" dirty="0" err="1">
                <a:solidFill>
                  <a:schemeClr val="bg1"/>
                </a:solidFill>
              </a:rPr>
              <a:t>MPower</a:t>
            </a:r>
            <a:r>
              <a:rPr lang="en-US" sz="2400" b="1" dirty="0">
                <a:solidFill>
                  <a:schemeClr val="bg1"/>
                </a:solidFill>
              </a:rPr>
              <a:t> (Birmingham)</a:t>
            </a:r>
          </a:p>
          <a:p>
            <a:pPr lvl="1"/>
            <a:r>
              <a:rPr lang="en-US" sz="2000" dirty="0">
                <a:solidFill>
                  <a:schemeClr val="bg1"/>
                </a:solidFill>
              </a:rPr>
              <a:t>New computer room for GED program ($30,000)</a:t>
            </a:r>
          </a:p>
          <a:p>
            <a:pPr lvl="1"/>
            <a:r>
              <a:rPr lang="en-US" sz="2000" dirty="0">
                <a:solidFill>
                  <a:schemeClr val="bg1"/>
                </a:solidFill>
              </a:rPr>
              <a:t>Clinic renovation ($28,000)</a:t>
            </a:r>
          </a:p>
        </p:txBody>
      </p:sp>
    </p:spTree>
    <p:extLst>
      <p:ext uri="{BB962C8B-B14F-4D97-AF65-F5344CB8AC3E}">
        <p14:creationId xmlns:p14="http://schemas.microsoft.com/office/powerpoint/2010/main" val="1490133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3479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85899"/>
          </a:xfrm>
        </p:spPr>
        <p:txBody>
          <a:bodyPr>
            <a:normAutofit/>
          </a:bodyPr>
          <a:lstStyle/>
          <a:p>
            <a:pPr algn="ctr"/>
            <a:r>
              <a:rPr lang="en-US" sz="7200" b="1" u="sng" dirty="0">
                <a:solidFill>
                  <a:schemeClr val="bg1"/>
                </a:solidFill>
              </a:rPr>
              <a:t>Luke 4:18-19</a:t>
            </a:r>
          </a:p>
        </p:txBody>
      </p:sp>
      <p:sp>
        <p:nvSpPr>
          <p:cNvPr id="3" name="Content Placeholder 2"/>
          <p:cNvSpPr>
            <a:spLocks noGrp="1"/>
          </p:cNvSpPr>
          <p:nvPr>
            <p:ph idx="1"/>
          </p:nvPr>
        </p:nvSpPr>
        <p:spPr>
          <a:xfrm>
            <a:off x="271463" y="1343025"/>
            <a:ext cx="11701461" cy="4833938"/>
          </a:xfrm>
        </p:spPr>
        <p:txBody>
          <a:bodyPr>
            <a:noAutofit/>
          </a:bodyPr>
          <a:lstStyle/>
          <a:p>
            <a:pPr marL="0" indent="0">
              <a:buNone/>
            </a:pPr>
            <a:r>
              <a:rPr lang="en-US" sz="4800" b="1" dirty="0">
                <a:solidFill>
                  <a:schemeClr val="bg1"/>
                </a:solidFill>
              </a:rPr>
              <a:t>“The Spirit of the Lord is upon me, for he has anointed me to bring Good News to the poor. He has sent me to proclaim that captives will be released, that the blind will </a:t>
            </a:r>
            <a:r>
              <a:rPr lang="en-US" sz="4800" b="1" dirty="0" err="1">
                <a:solidFill>
                  <a:schemeClr val="bg1"/>
                </a:solidFill>
              </a:rPr>
              <a:t>see,that</a:t>
            </a:r>
            <a:r>
              <a:rPr lang="en-US" sz="4800" b="1" dirty="0">
                <a:solidFill>
                  <a:schemeClr val="bg1"/>
                </a:solidFill>
              </a:rPr>
              <a:t> the oppressed will be set free, and that </a:t>
            </a:r>
            <a:r>
              <a:rPr lang="en-US" sz="4800" b="1" dirty="0">
                <a:solidFill>
                  <a:srgbClr val="FFF5B6"/>
                </a:solidFill>
              </a:rPr>
              <a:t>the time of the Lord’s favor has come.”</a:t>
            </a:r>
          </a:p>
        </p:txBody>
      </p:sp>
    </p:spTree>
    <p:extLst>
      <p:ext uri="{BB962C8B-B14F-4D97-AF65-F5344CB8AC3E}">
        <p14:creationId xmlns:p14="http://schemas.microsoft.com/office/powerpoint/2010/main" val="1272680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42889" y="365125"/>
            <a:ext cx="11701462" cy="5811838"/>
          </a:xfrm>
        </p:spPr>
        <p:txBody>
          <a:bodyPr>
            <a:noAutofit/>
          </a:bodyPr>
          <a:lstStyle/>
          <a:p>
            <a:pPr marL="0" indent="0">
              <a:buNone/>
            </a:pPr>
            <a:r>
              <a:rPr lang="en-US" sz="5400" b="1" dirty="0">
                <a:solidFill>
                  <a:srgbClr val="FFFF00"/>
                </a:solidFill>
              </a:rPr>
              <a:t>“Mission is the meaning of the church. Indeed, the church is mission, and where there is no mission there is no church. God has called the church out from the world to send her back into the world with a message and a mission.”  </a:t>
            </a:r>
          </a:p>
          <a:p>
            <a:pPr marL="0" indent="0">
              <a:buNone/>
            </a:pPr>
            <a:r>
              <a:rPr lang="en-US" sz="5400" b="1" dirty="0">
                <a:solidFill>
                  <a:srgbClr val="FFFF00"/>
                </a:solidFill>
              </a:rPr>
              <a:t>         --Dale Moody, </a:t>
            </a:r>
            <a:r>
              <a:rPr lang="en-US" sz="5400" b="1" i="1" dirty="0">
                <a:solidFill>
                  <a:srgbClr val="FFFF00"/>
                </a:solidFill>
              </a:rPr>
              <a:t>The Word of Truth</a:t>
            </a:r>
            <a:endParaRPr lang="en-US" sz="5400" b="1" dirty="0">
              <a:solidFill>
                <a:srgbClr val="FFFF00"/>
              </a:solidFill>
            </a:endParaRPr>
          </a:p>
        </p:txBody>
      </p:sp>
    </p:spTree>
    <p:extLst>
      <p:ext uri="{BB962C8B-B14F-4D97-AF65-F5344CB8AC3E}">
        <p14:creationId xmlns:p14="http://schemas.microsoft.com/office/powerpoint/2010/main" val="1012409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7463" y="-1"/>
            <a:ext cx="7343776" cy="6858001"/>
          </a:xfrm>
        </p:spPr>
      </p:pic>
    </p:spTree>
    <p:extLst>
      <p:ext uri="{BB962C8B-B14F-4D97-AF65-F5344CB8AC3E}">
        <p14:creationId xmlns:p14="http://schemas.microsoft.com/office/powerpoint/2010/main" val="104959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CC5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2875" y="128588"/>
            <a:ext cx="11944350" cy="6586537"/>
          </a:xfrm>
        </p:spPr>
        <p:txBody>
          <a:bodyPr>
            <a:noAutofit/>
          </a:bodyPr>
          <a:lstStyle/>
          <a:p>
            <a:pPr marL="0" lvl="0" indent="0">
              <a:lnSpc>
                <a:spcPct val="100000"/>
              </a:lnSpc>
              <a:spcBef>
                <a:spcPts val="0"/>
              </a:spcBef>
              <a:buNone/>
            </a:pPr>
            <a:r>
              <a:rPr lang="en-US" sz="5400" b="1" dirty="0"/>
              <a:t>2018 A&amp;B Campaign=Giving above and beyond this year so that we will have a </a:t>
            </a:r>
            <a:r>
              <a:rPr lang="en-US" sz="5400" b="1" u="sng" dirty="0"/>
              <a:t>doubled missions budget for 2019 </a:t>
            </a:r>
            <a:r>
              <a:rPr lang="en-US" sz="5400" b="1" dirty="0"/>
              <a:t>so that during our Jubilee Year of 2019 we will achieve </a:t>
            </a:r>
            <a:r>
              <a:rPr lang="en-US" sz="5400" b="1" u="sng" dirty="0"/>
              <a:t>doubled missions funding </a:t>
            </a:r>
            <a:r>
              <a:rPr lang="en-US" sz="5400" b="1" dirty="0"/>
              <a:t>AND </a:t>
            </a:r>
            <a:r>
              <a:rPr lang="en-US" sz="5400" b="1" u="sng" dirty="0"/>
              <a:t>doubled missions participation</a:t>
            </a:r>
            <a:r>
              <a:rPr lang="en-US" sz="5400" b="1" dirty="0"/>
              <a:t>.  </a:t>
            </a:r>
          </a:p>
          <a:p>
            <a:pPr marL="0" lvl="0" indent="0" algn="ctr">
              <a:lnSpc>
                <a:spcPct val="100000"/>
              </a:lnSpc>
              <a:spcBef>
                <a:spcPts val="0"/>
              </a:spcBef>
              <a:buNone/>
            </a:pPr>
            <a:r>
              <a:rPr lang="en-US" sz="5400" b="1" dirty="0"/>
              <a:t>Bottom line for funding: Raising an additional 304,000 this year. </a:t>
            </a:r>
          </a:p>
        </p:txBody>
      </p:sp>
    </p:spTree>
    <p:extLst>
      <p:ext uri="{BB962C8B-B14F-4D97-AF65-F5344CB8AC3E}">
        <p14:creationId xmlns:p14="http://schemas.microsoft.com/office/powerpoint/2010/main" val="675558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8500" y="2058194"/>
            <a:ext cx="5715000" cy="3886200"/>
          </a:xfrm>
        </p:spPr>
      </p:pic>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8789" y="0"/>
            <a:ext cx="8915400" cy="6858000"/>
          </a:xfrm>
          <a:prstGeom prst="rect">
            <a:avLst/>
          </a:prstGeom>
        </p:spPr>
      </p:pic>
    </p:spTree>
    <p:extLst>
      <p:ext uri="{BB962C8B-B14F-4D97-AF65-F5344CB8AC3E}">
        <p14:creationId xmlns:p14="http://schemas.microsoft.com/office/powerpoint/2010/main" val="117099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1500" y="114300"/>
            <a:ext cx="11315700" cy="6743700"/>
          </a:xfrm>
        </p:spPr>
        <p:txBody>
          <a:bodyPr>
            <a:normAutofit fontScale="92500" lnSpcReduction="20000"/>
          </a:bodyPr>
          <a:lstStyle/>
          <a:p>
            <a:pPr marL="0" lvl="0" indent="0" algn="ctr">
              <a:lnSpc>
                <a:spcPct val="100000"/>
              </a:lnSpc>
              <a:spcBef>
                <a:spcPts val="0"/>
              </a:spcBef>
              <a:buNone/>
            </a:pPr>
            <a:r>
              <a:rPr lang="en-US" dirty="0">
                <a:solidFill>
                  <a:srgbClr val="00B0F0"/>
                </a:solidFill>
              </a:rPr>
              <a:t>	</a:t>
            </a:r>
            <a:r>
              <a:rPr lang="en-US" sz="4400" b="1" u="sng" dirty="0">
                <a:solidFill>
                  <a:srgbClr val="00B0F0"/>
                </a:solidFill>
              </a:rPr>
              <a:t>Our Above &amp; Beyond Team:</a:t>
            </a:r>
          </a:p>
          <a:p>
            <a:pPr marL="0" lvl="0" indent="0">
              <a:lnSpc>
                <a:spcPct val="100000"/>
              </a:lnSpc>
              <a:spcBef>
                <a:spcPts val="0"/>
              </a:spcBef>
              <a:buNone/>
            </a:pPr>
            <a:r>
              <a:rPr lang="en-US" sz="4400" b="1" dirty="0">
                <a:solidFill>
                  <a:srgbClr val="00B0F0"/>
                </a:solidFill>
              </a:rPr>
              <a:t>Dotty Greene</a:t>
            </a:r>
          </a:p>
          <a:p>
            <a:pPr marL="0" lvl="0" indent="0">
              <a:lnSpc>
                <a:spcPct val="100000"/>
              </a:lnSpc>
              <a:spcBef>
                <a:spcPts val="0"/>
              </a:spcBef>
              <a:buNone/>
            </a:pPr>
            <a:r>
              <a:rPr lang="en-US" sz="4400" b="1" dirty="0">
                <a:solidFill>
                  <a:srgbClr val="00B0F0"/>
                </a:solidFill>
              </a:rPr>
              <a:t>Charles </a:t>
            </a:r>
            <a:r>
              <a:rPr lang="en-US" sz="4400" b="1" dirty="0" err="1">
                <a:solidFill>
                  <a:srgbClr val="00B0F0"/>
                </a:solidFill>
              </a:rPr>
              <a:t>Vianey</a:t>
            </a:r>
            <a:endParaRPr lang="en-US" sz="4400" b="1" dirty="0">
              <a:solidFill>
                <a:srgbClr val="00B0F0"/>
              </a:solidFill>
            </a:endParaRPr>
          </a:p>
          <a:p>
            <a:pPr marL="0" lvl="0" indent="0">
              <a:lnSpc>
                <a:spcPct val="100000"/>
              </a:lnSpc>
              <a:spcBef>
                <a:spcPts val="0"/>
              </a:spcBef>
              <a:buNone/>
            </a:pPr>
            <a:r>
              <a:rPr lang="en-US" sz="4400" b="1" dirty="0">
                <a:solidFill>
                  <a:srgbClr val="00B0F0"/>
                </a:solidFill>
              </a:rPr>
              <a:t>Ann Watson</a:t>
            </a:r>
          </a:p>
          <a:p>
            <a:pPr marL="0" lvl="0" indent="0">
              <a:lnSpc>
                <a:spcPct val="100000"/>
              </a:lnSpc>
              <a:spcBef>
                <a:spcPts val="0"/>
              </a:spcBef>
              <a:buNone/>
            </a:pPr>
            <a:r>
              <a:rPr lang="en-US" sz="4400" b="1" dirty="0">
                <a:solidFill>
                  <a:srgbClr val="00B0F0"/>
                </a:solidFill>
              </a:rPr>
              <a:t>Gail Stevens</a:t>
            </a:r>
          </a:p>
          <a:p>
            <a:pPr marL="0" lvl="0" indent="0">
              <a:lnSpc>
                <a:spcPct val="100000"/>
              </a:lnSpc>
              <a:spcBef>
                <a:spcPts val="0"/>
              </a:spcBef>
              <a:buNone/>
            </a:pPr>
            <a:r>
              <a:rPr lang="en-US" sz="4400" b="1" dirty="0">
                <a:solidFill>
                  <a:srgbClr val="00B0F0"/>
                </a:solidFill>
              </a:rPr>
              <a:t>Ginny Franks</a:t>
            </a:r>
          </a:p>
          <a:p>
            <a:pPr marL="0" lvl="0" indent="0">
              <a:lnSpc>
                <a:spcPct val="100000"/>
              </a:lnSpc>
              <a:spcBef>
                <a:spcPts val="0"/>
              </a:spcBef>
              <a:buNone/>
            </a:pPr>
            <a:r>
              <a:rPr lang="en-US" sz="4400" b="1" dirty="0">
                <a:solidFill>
                  <a:srgbClr val="00B0F0"/>
                </a:solidFill>
              </a:rPr>
              <a:t>Price Hightower</a:t>
            </a:r>
          </a:p>
          <a:p>
            <a:pPr marL="0" lvl="0" indent="0">
              <a:lnSpc>
                <a:spcPct val="100000"/>
              </a:lnSpc>
              <a:spcBef>
                <a:spcPts val="0"/>
              </a:spcBef>
              <a:buNone/>
            </a:pPr>
            <a:r>
              <a:rPr lang="en-US" sz="4400" b="1" dirty="0">
                <a:solidFill>
                  <a:srgbClr val="00B0F0"/>
                </a:solidFill>
              </a:rPr>
              <a:t>Greg Womack</a:t>
            </a:r>
          </a:p>
          <a:p>
            <a:pPr marL="0" lvl="0" indent="0">
              <a:lnSpc>
                <a:spcPct val="100000"/>
              </a:lnSpc>
              <a:spcBef>
                <a:spcPts val="0"/>
              </a:spcBef>
              <a:buNone/>
            </a:pPr>
            <a:r>
              <a:rPr lang="en-US" sz="4400" b="1" dirty="0">
                <a:solidFill>
                  <a:srgbClr val="00B0F0"/>
                </a:solidFill>
              </a:rPr>
              <a:t>Eric Williamson</a:t>
            </a:r>
          </a:p>
          <a:p>
            <a:pPr marL="0" lvl="0" indent="0">
              <a:lnSpc>
                <a:spcPct val="100000"/>
              </a:lnSpc>
              <a:spcBef>
                <a:spcPts val="0"/>
              </a:spcBef>
              <a:buNone/>
            </a:pPr>
            <a:r>
              <a:rPr lang="en-US" sz="4400" b="1" dirty="0">
                <a:solidFill>
                  <a:srgbClr val="00B0F0"/>
                </a:solidFill>
              </a:rPr>
              <a:t>Jill &amp; David Neely</a:t>
            </a:r>
          </a:p>
          <a:p>
            <a:pPr marL="0" lvl="0" indent="0">
              <a:lnSpc>
                <a:spcPct val="100000"/>
              </a:lnSpc>
              <a:spcBef>
                <a:spcPts val="0"/>
              </a:spcBef>
              <a:buNone/>
            </a:pPr>
            <a:r>
              <a:rPr lang="en-US" sz="4400" b="1" dirty="0">
                <a:solidFill>
                  <a:srgbClr val="00B0F0"/>
                </a:solidFill>
              </a:rPr>
              <a:t>Lynn &amp; Dale Lloyd</a:t>
            </a:r>
          </a:p>
          <a:p>
            <a:pPr marL="0" lvl="0" indent="0">
              <a:lnSpc>
                <a:spcPct val="100000"/>
              </a:lnSpc>
              <a:spcBef>
                <a:spcPts val="0"/>
              </a:spcBef>
              <a:buNone/>
            </a:pPr>
            <a:r>
              <a:rPr lang="en-US" sz="4400" b="1" dirty="0">
                <a:solidFill>
                  <a:srgbClr val="00B0F0"/>
                </a:solidFill>
              </a:rPr>
              <a:t>Joe Lassiter </a:t>
            </a:r>
          </a:p>
          <a:p>
            <a:pPr marL="0" lvl="0" indent="0">
              <a:lnSpc>
                <a:spcPct val="100000"/>
              </a:lnSpc>
              <a:spcBef>
                <a:spcPts val="0"/>
              </a:spcBef>
              <a:buNone/>
            </a:pPr>
            <a:r>
              <a:rPr lang="en-US" sz="4400" b="1" dirty="0">
                <a:solidFill>
                  <a:srgbClr val="00B0F0"/>
                </a:solidFill>
              </a:rPr>
              <a:t>Honorary members – Ann &amp; Harold Cannon </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solidFill>
                <a:srgbClr val="00B0F0"/>
              </a:solidFill>
            </a:endParaRPr>
          </a:p>
        </p:txBody>
      </p:sp>
    </p:spTree>
    <p:extLst>
      <p:ext uri="{BB962C8B-B14F-4D97-AF65-F5344CB8AC3E}">
        <p14:creationId xmlns:p14="http://schemas.microsoft.com/office/powerpoint/2010/main" val="135112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dissolv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dissolv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dissolve">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CC5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12192000" cy="6858000"/>
          </a:xfrm>
        </p:spPr>
        <p:txBody>
          <a:bodyPr>
            <a:normAutofit/>
          </a:bodyPr>
          <a:lstStyle/>
          <a:p>
            <a:pPr marL="0" lvl="0" indent="0" algn="ctr">
              <a:lnSpc>
                <a:spcPct val="100000"/>
              </a:lnSpc>
              <a:spcBef>
                <a:spcPts val="0"/>
              </a:spcBef>
              <a:buNone/>
            </a:pPr>
            <a:r>
              <a:rPr lang="en-US" dirty="0"/>
              <a:t>	</a:t>
            </a:r>
            <a:r>
              <a:rPr lang="en-US" sz="4800" b="1" u="sng" dirty="0"/>
              <a:t>Special 2018 Dates</a:t>
            </a:r>
          </a:p>
          <a:p>
            <a:pPr marL="0" lvl="0" indent="0">
              <a:lnSpc>
                <a:spcPct val="100000"/>
              </a:lnSpc>
              <a:spcBef>
                <a:spcPts val="0"/>
              </a:spcBef>
              <a:buNone/>
            </a:pPr>
            <a:r>
              <a:rPr lang="en-US" sz="4800" b="1" dirty="0"/>
              <a:t>	March 11 – Above and Beyond Pledge Sunday</a:t>
            </a:r>
          </a:p>
          <a:p>
            <a:pPr marL="0" lvl="0" indent="0">
              <a:lnSpc>
                <a:spcPct val="100000"/>
              </a:lnSpc>
              <a:spcBef>
                <a:spcPts val="0"/>
              </a:spcBef>
              <a:buNone/>
            </a:pPr>
            <a:r>
              <a:rPr lang="en-US" sz="4800" b="1" dirty="0"/>
              <a:t>	September 23 – Pledge Sunday (for the actual budget)</a:t>
            </a:r>
          </a:p>
          <a:p>
            <a:pPr marL="0" lvl="0" indent="0">
              <a:lnSpc>
                <a:spcPct val="100000"/>
              </a:lnSpc>
              <a:spcBef>
                <a:spcPts val="0"/>
              </a:spcBef>
              <a:buNone/>
            </a:pPr>
            <a:r>
              <a:rPr lang="en-US" sz="4800" b="1" dirty="0"/>
              <a:t>	October 7 – Church-Wide Lunch Celebration at the church </a:t>
            </a:r>
          </a:p>
          <a:p>
            <a:pPr marL="0" lvl="0" indent="0">
              <a:lnSpc>
                <a:spcPct val="100000"/>
              </a:lnSpc>
              <a:spcBef>
                <a:spcPts val="0"/>
              </a:spcBef>
              <a:buNone/>
            </a:pPr>
            <a:r>
              <a:rPr lang="en-US" sz="4800" b="1" dirty="0"/>
              <a:t>	October 14 – Combined Worship Celebration of our 50th Year.</a:t>
            </a:r>
          </a:p>
          <a:p>
            <a:pPr marL="0" lvl="0" indent="0">
              <a:lnSpc>
                <a:spcPct val="100000"/>
              </a:lnSpc>
              <a:spcBef>
                <a:spcPts val="0"/>
              </a:spcBef>
              <a:buNone/>
            </a:pPr>
            <a:endParaRPr lang="en-US" sz="4800" b="1" dirty="0"/>
          </a:p>
        </p:txBody>
      </p:sp>
    </p:spTree>
    <p:extLst>
      <p:ext uri="{BB962C8B-B14F-4D97-AF65-F5344CB8AC3E}">
        <p14:creationId xmlns:p14="http://schemas.microsoft.com/office/powerpoint/2010/main" val="88352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1562"/>
          </a:xfrm>
        </p:spPr>
        <p:txBody>
          <a:bodyPr>
            <a:normAutofit/>
          </a:bodyPr>
          <a:lstStyle/>
          <a:p>
            <a:pPr algn="ctr"/>
            <a:r>
              <a:rPr lang="en-US" sz="6600" b="1" u="sng" dirty="0">
                <a:solidFill>
                  <a:schemeClr val="bg1"/>
                </a:solidFill>
              </a:rPr>
              <a:t>Ephesians 3:20-21</a:t>
            </a:r>
          </a:p>
        </p:txBody>
      </p:sp>
      <p:sp>
        <p:nvSpPr>
          <p:cNvPr id="3" name="Content Placeholder 2"/>
          <p:cNvSpPr>
            <a:spLocks noGrp="1"/>
          </p:cNvSpPr>
          <p:nvPr>
            <p:ph idx="1"/>
          </p:nvPr>
        </p:nvSpPr>
        <p:spPr>
          <a:xfrm>
            <a:off x="228601" y="1071563"/>
            <a:ext cx="11744324" cy="5105400"/>
          </a:xfrm>
        </p:spPr>
        <p:txBody>
          <a:bodyPr>
            <a:noAutofit/>
          </a:bodyPr>
          <a:lstStyle/>
          <a:p>
            <a:pPr marL="0" indent="0">
              <a:buNone/>
            </a:pPr>
            <a:r>
              <a:rPr lang="en-US" sz="5400" b="1" dirty="0">
                <a:solidFill>
                  <a:schemeClr val="bg1"/>
                </a:solidFill>
              </a:rPr>
              <a:t>Now all glory to God, who is able, through his mighty power at work within us, to accomplish </a:t>
            </a:r>
            <a:r>
              <a:rPr lang="en-US" sz="5400" b="1" dirty="0">
                <a:solidFill>
                  <a:srgbClr val="22F5FF"/>
                </a:solidFill>
              </a:rPr>
              <a:t>infinitely more </a:t>
            </a:r>
            <a:r>
              <a:rPr lang="en-US" sz="5400" b="1" dirty="0">
                <a:solidFill>
                  <a:schemeClr val="bg1"/>
                </a:solidFill>
              </a:rPr>
              <a:t>than we might ask or think.  Glory to him in the church and in Christ Jesus through all generations forever and ever! Amen.</a:t>
            </a:r>
          </a:p>
        </p:txBody>
      </p:sp>
    </p:spTree>
    <p:extLst>
      <p:ext uri="{BB962C8B-B14F-4D97-AF65-F5344CB8AC3E}">
        <p14:creationId xmlns:p14="http://schemas.microsoft.com/office/powerpoint/2010/main" val="166924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311</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1_Office Theme</vt:lpstr>
      <vt:lpstr>PowerPoint Presentation</vt:lpstr>
      <vt:lpstr>Luke 4:18-19</vt:lpstr>
      <vt:lpstr>PowerPoint Presentation</vt:lpstr>
      <vt:lpstr>PowerPoint Presentation</vt:lpstr>
      <vt:lpstr>PowerPoint Presentation</vt:lpstr>
      <vt:lpstr>PowerPoint Presentation</vt:lpstr>
      <vt:lpstr>PowerPoint Presentation</vt:lpstr>
      <vt:lpstr>PowerPoint Presentation</vt:lpstr>
      <vt:lpstr>Ephesians 3:20-21</vt:lpstr>
      <vt:lpstr>“infinitely more”  </vt:lpstr>
      <vt:lpstr>PowerPoint Presentation</vt:lpstr>
      <vt:lpstr>Above &amp; Beyond Ministry Funding Examples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Rhea</cp:lastModifiedBy>
  <cp:revision>7</cp:revision>
  <dcterms:created xsi:type="dcterms:W3CDTF">2018-01-07T02:36:36Z</dcterms:created>
  <dcterms:modified xsi:type="dcterms:W3CDTF">2018-01-08T05:02:09Z</dcterms:modified>
</cp:coreProperties>
</file>