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6" r:id="rId2"/>
    <p:sldId id="258" r:id="rId3"/>
    <p:sldId id="261" r:id="rId4"/>
    <p:sldId id="259" r:id="rId5"/>
    <p:sldId id="257" r:id="rId6"/>
    <p:sldId id="263" r:id="rId7"/>
    <p:sldId id="264" r:id="rId8"/>
    <p:sldId id="262" r:id="rId9"/>
    <p:sldId id="265"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720"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5/10/relationships/revisionInfo" Target="revisionInfo.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CCB999A0-94B4-450A-BFFC-2BC8576279DC}" type="datetimeFigureOut">
              <a:rPr lang="en-US" smtClean="0"/>
              <a:t>10/7/2017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8D101E-63CE-40F1-A220-CF25DBB59B1B}" type="slidenum">
              <a:rPr lang="en-US" smtClean="0"/>
              <a:t>‹#›</a:t>
            </a:fld>
            <a:endParaRPr lang="en-US"/>
          </a:p>
        </p:txBody>
      </p:sp>
    </p:spTree>
    <p:extLst>
      <p:ext uri="{BB962C8B-B14F-4D97-AF65-F5344CB8AC3E}">
        <p14:creationId xmlns:p14="http://schemas.microsoft.com/office/powerpoint/2010/main" val="38505837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CB999A0-94B4-450A-BFFC-2BC8576279DC}" type="datetimeFigureOut">
              <a:rPr lang="en-US" smtClean="0"/>
              <a:t>10/7/2017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8D101E-63CE-40F1-A220-CF25DBB59B1B}" type="slidenum">
              <a:rPr lang="en-US" smtClean="0"/>
              <a:t>‹#›</a:t>
            </a:fld>
            <a:endParaRPr lang="en-US"/>
          </a:p>
        </p:txBody>
      </p:sp>
    </p:spTree>
    <p:extLst>
      <p:ext uri="{BB962C8B-B14F-4D97-AF65-F5344CB8AC3E}">
        <p14:creationId xmlns:p14="http://schemas.microsoft.com/office/powerpoint/2010/main" val="42318586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CB999A0-94B4-450A-BFFC-2BC8576279DC}" type="datetimeFigureOut">
              <a:rPr lang="en-US" smtClean="0"/>
              <a:t>10/7/2017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8D101E-63CE-40F1-A220-CF25DBB59B1B}" type="slidenum">
              <a:rPr lang="en-US" smtClean="0"/>
              <a:t>‹#›</a:t>
            </a:fld>
            <a:endParaRPr lang="en-US"/>
          </a:p>
        </p:txBody>
      </p:sp>
    </p:spTree>
    <p:extLst>
      <p:ext uri="{BB962C8B-B14F-4D97-AF65-F5344CB8AC3E}">
        <p14:creationId xmlns:p14="http://schemas.microsoft.com/office/powerpoint/2010/main" val="5699632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CB999A0-94B4-450A-BFFC-2BC8576279DC}" type="datetimeFigureOut">
              <a:rPr lang="en-US" smtClean="0"/>
              <a:t>10/7/2017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8D101E-63CE-40F1-A220-CF25DBB59B1B}" type="slidenum">
              <a:rPr lang="en-US" smtClean="0"/>
              <a:t>‹#›</a:t>
            </a:fld>
            <a:endParaRPr lang="en-US"/>
          </a:p>
        </p:txBody>
      </p:sp>
    </p:spTree>
    <p:extLst>
      <p:ext uri="{BB962C8B-B14F-4D97-AF65-F5344CB8AC3E}">
        <p14:creationId xmlns:p14="http://schemas.microsoft.com/office/powerpoint/2010/main" val="40725399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CB999A0-94B4-450A-BFFC-2BC8576279DC}" type="datetimeFigureOut">
              <a:rPr lang="en-US" smtClean="0"/>
              <a:t>10/7/2017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8D101E-63CE-40F1-A220-CF25DBB59B1B}" type="slidenum">
              <a:rPr lang="en-US" smtClean="0"/>
              <a:t>‹#›</a:t>
            </a:fld>
            <a:endParaRPr lang="en-US"/>
          </a:p>
        </p:txBody>
      </p:sp>
    </p:spTree>
    <p:extLst>
      <p:ext uri="{BB962C8B-B14F-4D97-AF65-F5344CB8AC3E}">
        <p14:creationId xmlns:p14="http://schemas.microsoft.com/office/powerpoint/2010/main" val="12688710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CB999A0-94B4-450A-BFFC-2BC8576279DC}" type="datetimeFigureOut">
              <a:rPr lang="en-US" smtClean="0"/>
              <a:t>10/7/2017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8D101E-63CE-40F1-A220-CF25DBB59B1B}" type="slidenum">
              <a:rPr lang="en-US" smtClean="0"/>
              <a:t>‹#›</a:t>
            </a:fld>
            <a:endParaRPr lang="en-US"/>
          </a:p>
        </p:txBody>
      </p:sp>
    </p:spTree>
    <p:extLst>
      <p:ext uri="{BB962C8B-B14F-4D97-AF65-F5344CB8AC3E}">
        <p14:creationId xmlns:p14="http://schemas.microsoft.com/office/powerpoint/2010/main" val="35555733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CB999A0-94B4-450A-BFFC-2BC8576279DC}" type="datetimeFigureOut">
              <a:rPr lang="en-US" smtClean="0"/>
              <a:t>10/7/2017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68D101E-63CE-40F1-A220-CF25DBB59B1B}" type="slidenum">
              <a:rPr lang="en-US" smtClean="0"/>
              <a:t>‹#›</a:t>
            </a:fld>
            <a:endParaRPr lang="en-US"/>
          </a:p>
        </p:txBody>
      </p:sp>
    </p:spTree>
    <p:extLst>
      <p:ext uri="{BB962C8B-B14F-4D97-AF65-F5344CB8AC3E}">
        <p14:creationId xmlns:p14="http://schemas.microsoft.com/office/powerpoint/2010/main" val="9710760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CB999A0-94B4-450A-BFFC-2BC8576279DC}" type="datetimeFigureOut">
              <a:rPr lang="en-US" smtClean="0"/>
              <a:t>10/7/2017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68D101E-63CE-40F1-A220-CF25DBB59B1B}" type="slidenum">
              <a:rPr lang="en-US" smtClean="0"/>
              <a:t>‹#›</a:t>
            </a:fld>
            <a:endParaRPr lang="en-US"/>
          </a:p>
        </p:txBody>
      </p:sp>
    </p:spTree>
    <p:extLst>
      <p:ext uri="{BB962C8B-B14F-4D97-AF65-F5344CB8AC3E}">
        <p14:creationId xmlns:p14="http://schemas.microsoft.com/office/powerpoint/2010/main" val="23466023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CB999A0-94B4-450A-BFFC-2BC8576279DC}" type="datetimeFigureOut">
              <a:rPr lang="en-US" smtClean="0"/>
              <a:t>10/7/2017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68D101E-63CE-40F1-A220-CF25DBB59B1B}" type="slidenum">
              <a:rPr lang="en-US" smtClean="0"/>
              <a:t>‹#›</a:t>
            </a:fld>
            <a:endParaRPr lang="en-US"/>
          </a:p>
        </p:txBody>
      </p:sp>
    </p:spTree>
    <p:extLst>
      <p:ext uri="{BB962C8B-B14F-4D97-AF65-F5344CB8AC3E}">
        <p14:creationId xmlns:p14="http://schemas.microsoft.com/office/powerpoint/2010/main" val="17273427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CB999A0-94B4-450A-BFFC-2BC8576279DC}" type="datetimeFigureOut">
              <a:rPr lang="en-US" smtClean="0"/>
              <a:t>10/7/2017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8D101E-63CE-40F1-A220-CF25DBB59B1B}" type="slidenum">
              <a:rPr lang="en-US" smtClean="0"/>
              <a:t>‹#›</a:t>
            </a:fld>
            <a:endParaRPr lang="en-US"/>
          </a:p>
        </p:txBody>
      </p:sp>
    </p:spTree>
    <p:extLst>
      <p:ext uri="{BB962C8B-B14F-4D97-AF65-F5344CB8AC3E}">
        <p14:creationId xmlns:p14="http://schemas.microsoft.com/office/powerpoint/2010/main" val="11235622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CB999A0-94B4-450A-BFFC-2BC8576279DC}" type="datetimeFigureOut">
              <a:rPr lang="en-US" smtClean="0"/>
              <a:t>10/7/2017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8D101E-63CE-40F1-A220-CF25DBB59B1B}" type="slidenum">
              <a:rPr lang="en-US" smtClean="0"/>
              <a:t>‹#›</a:t>
            </a:fld>
            <a:endParaRPr lang="en-US"/>
          </a:p>
        </p:txBody>
      </p:sp>
    </p:spTree>
    <p:extLst>
      <p:ext uri="{BB962C8B-B14F-4D97-AF65-F5344CB8AC3E}">
        <p14:creationId xmlns:p14="http://schemas.microsoft.com/office/powerpoint/2010/main" val="11355167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CB999A0-94B4-450A-BFFC-2BC8576279DC}" type="datetimeFigureOut">
              <a:rPr lang="en-US" smtClean="0"/>
              <a:t>10/7/2017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68D101E-63CE-40F1-A220-CF25DBB59B1B}" type="slidenum">
              <a:rPr lang="en-US" smtClean="0"/>
              <a:t>‹#›</a:t>
            </a:fld>
            <a:endParaRPr lang="en-US"/>
          </a:p>
        </p:txBody>
      </p:sp>
    </p:spTree>
    <p:extLst>
      <p:ext uri="{BB962C8B-B14F-4D97-AF65-F5344CB8AC3E}">
        <p14:creationId xmlns:p14="http://schemas.microsoft.com/office/powerpoint/2010/main" val="3888501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goodreads.com/work/quotes/213673" TargetMode="External"/><Relationship Id="rId2" Type="http://schemas.openxmlformats.org/officeDocument/2006/relationships/hyperlink" Target="https://www.goodreads.com/author/show/38932.N_T_Wright"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73494B-0E7F-4476-A54C-4C747F838C43}"/>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B36148C0-B22F-4E8D-B23C-C2F3EE15C071}"/>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39757451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08035" y="914400"/>
            <a:ext cx="8707365" cy="4906963"/>
          </a:xfrm>
        </p:spPr>
      </p:pic>
    </p:spTree>
    <p:extLst>
      <p:ext uri="{BB962C8B-B14F-4D97-AF65-F5344CB8AC3E}">
        <p14:creationId xmlns:p14="http://schemas.microsoft.com/office/powerpoint/2010/main" val="26499510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638800"/>
          </a:xfrm>
        </p:spPr>
        <p:txBody>
          <a:bodyPr>
            <a:normAutofit lnSpcReduction="10000"/>
          </a:bodyPr>
          <a:lstStyle/>
          <a:p>
            <a:pPr marL="0" indent="0">
              <a:buNone/>
            </a:pPr>
            <a:r>
              <a:rPr lang="en-US" sz="4000" dirty="0">
                <a:solidFill>
                  <a:schemeClr val="bg1"/>
                </a:solidFill>
              </a:rPr>
              <a:t>Summary of theology of Lord’s Supper: to look back (to Christ’s death), to look in (self-examination), look up (fellowship with God), look around (fellowship with each other), look forward (to Christ’s return), and look outward (to proclaim God’s word to others).</a:t>
            </a:r>
          </a:p>
          <a:p>
            <a:pPr marL="0" indent="0">
              <a:buNone/>
            </a:pPr>
            <a:r>
              <a:rPr lang="en-US" sz="4000" dirty="0">
                <a:solidFill>
                  <a:schemeClr val="bg1"/>
                </a:solidFill>
              </a:rPr>
              <a:t>					- Michael Green</a:t>
            </a:r>
          </a:p>
        </p:txBody>
      </p:sp>
    </p:spTree>
    <p:extLst>
      <p:ext uri="{BB962C8B-B14F-4D97-AF65-F5344CB8AC3E}">
        <p14:creationId xmlns:p14="http://schemas.microsoft.com/office/powerpoint/2010/main" val="16830298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209800" y="107184"/>
            <a:ext cx="4876800" cy="6555988"/>
          </a:xfrm>
          <a:solidFill>
            <a:schemeClr val="bg1"/>
          </a:solidFill>
        </p:spPr>
      </p:pic>
    </p:spTree>
    <p:extLst>
      <p:ext uri="{BB962C8B-B14F-4D97-AF65-F5344CB8AC3E}">
        <p14:creationId xmlns:p14="http://schemas.microsoft.com/office/powerpoint/2010/main" val="26157619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400800"/>
          </a:xfrm>
        </p:spPr>
        <p:txBody>
          <a:bodyPr>
            <a:normAutofit lnSpcReduction="10000"/>
          </a:bodyPr>
          <a:lstStyle/>
          <a:p>
            <a:pPr marL="0" indent="0">
              <a:buNone/>
            </a:pPr>
            <a:r>
              <a:rPr lang="en-US" sz="2800" b="1" dirty="0" err="1">
                <a:solidFill>
                  <a:schemeClr val="bg1"/>
                </a:solidFill>
              </a:rPr>
              <a:t>em·pow·er</a:t>
            </a:r>
            <a:r>
              <a:rPr lang="en-US" sz="2800" b="1" dirty="0">
                <a:solidFill>
                  <a:schemeClr val="bg1"/>
                </a:solidFill>
              </a:rPr>
              <a:t> </a:t>
            </a:r>
            <a:r>
              <a:rPr lang="en-US" sz="2000" dirty="0">
                <a:solidFill>
                  <a:schemeClr val="bg1"/>
                </a:solidFill>
              </a:rPr>
              <a:t> /</a:t>
            </a:r>
            <a:r>
              <a:rPr lang="en-US" sz="2000" dirty="0" err="1">
                <a:solidFill>
                  <a:schemeClr val="bg1"/>
                </a:solidFill>
              </a:rPr>
              <a:t>əmˈpou</a:t>
            </a:r>
            <a:r>
              <a:rPr lang="en-US" sz="2000" dirty="0">
                <a:solidFill>
                  <a:schemeClr val="bg1"/>
                </a:solidFill>
              </a:rPr>
              <a:t>(ə)r/</a:t>
            </a:r>
          </a:p>
          <a:p>
            <a:pPr marL="0" indent="0">
              <a:buNone/>
            </a:pPr>
            <a:endParaRPr lang="en-US" sz="2000" dirty="0">
              <a:solidFill>
                <a:schemeClr val="bg1"/>
              </a:solidFill>
            </a:endParaRPr>
          </a:p>
          <a:p>
            <a:pPr marL="0" indent="0">
              <a:buNone/>
            </a:pPr>
            <a:r>
              <a:rPr lang="en-US" sz="2400" dirty="0">
                <a:solidFill>
                  <a:schemeClr val="bg1"/>
                </a:solidFill>
              </a:rPr>
              <a:t>give (someone) the authority or power </a:t>
            </a:r>
            <a:r>
              <a:rPr lang="en-US" sz="2400" b="1" dirty="0">
                <a:solidFill>
                  <a:schemeClr val="bg1"/>
                </a:solidFill>
              </a:rPr>
              <a:t>to do something</a:t>
            </a:r>
            <a:r>
              <a:rPr lang="en-US" sz="2400" dirty="0">
                <a:solidFill>
                  <a:schemeClr val="bg1"/>
                </a:solidFill>
              </a:rPr>
              <a:t>.</a:t>
            </a:r>
          </a:p>
          <a:p>
            <a:pPr marL="0" indent="0">
              <a:buNone/>
            </a:pPr>
            <a:r>
              <a:rPr lang="en-US" sz="2400" dirty="0">
                <a:solidFill>
                  <a:schemeClr val="bg1"/>
                </a:solidFill>
              </a:rPr>
              <a:t>"nobody was empowered to sign checks on her behalf"</a:t>
            </a:r>
          </a:p>
          <a:p>
            <a:pPr marL="0" indent="0">
              <a:buNone/>
            </a:pPr>
            <a:endParaRPr lang="en-US" sz="2400" dirty="0">
              <a:solidFill>
                <a:schemeClr val="bg1"/>
              </a:solidFill>
            </a:endParaRPr>
          </a:p>
          <a:p>
            <a:pPr marL="0" indent="0">
              <a:buNone/>
            </a:pPr>
            <a:r>
              <a:rPr lang="en-US" sz="2400" dirty="0">
                <a:solidFill>
                  <a:schemeClr val="bg1"/>
                </a:solidFill>
              </a:rPr>
              <a:t>synonyms: authorize, entitle, permit, allow, license, sanction, warrant, commission, delegate, qualify, enable, equip </a:t>
            </a:r>
          </a:p>
          <a:p>
            <a:pPr marL="0" indent="0">
              <a:buNone/>
            </a:pPr>
            <a:r>
              <a:rPr lang="en-US" sz="2400" dirty="0">
                <a:solidFill>
                  <a:schemeClr val="bg1"/>
                </a:solidFill>
              </a:rPr>
              <a:t>"the act empowered police to arrest dissenters" </a:t>
            </a:r>
          </a:p>
          <a:p>
            <a:pPr marL="0" indent="0">
              <a:buNone/>
            </a:pPr>
            <a:r>
              <a:rPr lang="en-US" sz="2400" dirty="0">
                <a:solidFill>
                  <a:schemeClr val="bg1"/>
                </a:solidFill>
              </a:rPr>
              <a:t>antonyms: forbid </a:t>
            </a:r>
          </a:p>
          <a:p>
            <a:pPr marL="0" indent="0">
              <a:buNone/>
            </a:pPr>
            <a:endParaRPr lang="en-US" sz="2400" dirty="0">
              <a:solidFill>
                <a:schemeClr val="bg1"/>
              </a:solidFill>
            </a:endParaRPr>
          </a:p>
          <a:p>
            <a:pPr marL="0" indent="0">
              <a:buNone/>
            </a:pPr>
            <a:r>
              <a:rPr lang="en-US" sz="2400" dirty="0">
                <a:solidFill>
                  <a:schemeClr val="bg1"/>
                </a:solidFill>
              </a:rPr>
              <a:t>•make (someone) stronger and more confident, especially in controlling their life and claiming their rights.</a:t>
            </a:r>
          </a:p>
          <a:p>
            <a:pPr marL="0" indent="0">
              <a:buNone/>
            </a:pPr>
            <a:r>
              <a:rPr lang="en-US" sz="2400" dirty="0">
                <a:solidFill>
                  <a:schemeClr val="bg1"/>
                </a:solidFill>
              </a:rPr>
              <a:t>"movements to empower the poor"</a:t>
            </a:r>
          </a:p>
          <a:p>
            <a:pPr marL="0" indent="0">
              <a:buNone/>
            </a:pPr>
            <a:endParaRPr lang="en-US" sz="2400" dirty="0">
              <a:solidFill>
                <a:schemeClr val="bg1"/>
              </a:solidFill>
            </a:endParaRPr>
          </a:p>
          <a:p>
            <a:pPr marL="0" indent="0">
              <a:buNone/>
            </a:pPr>
            <a:r>
              <a:rPr lang="en-US" sz="2400" dirty="0">
                <a:solidFill>
                  <a:schemeClr val="bg1"/>
                </a:solidFill>
              </a:rPr>
              <a:t>synonyms: emancipate, unshackle, set free, liberate </a:t>
            </a:r>
          </a:p>
          <a:p>
            <a:pPr marL="0" indent="0">
              <a:buNone/>
            </a:pPr>
            <a:r>
              <a:rPr lang="en-US" sz="2400" dirty="0">
                <a:solidFill>
                  <a:schemeClr val="bg1"/>
                </a:solidFill>
              </a:rPr>
              <a:t>"movements to empower the poor" </a:t>
            </a:r>
          </a:p>
        </p:txBody>
      </p:sp>
    </p:spTree>
    <p:extLst>
      <p:ext uri="{BB962C8B-B14F-4D97-AF65-F5344CB8AC3E}">
        <p14:creationId xmlns:p14="http://schemas.microsoft.com/office/powerpoint/2010/main" val="15066859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bg1"/>
                </a:solidFill>
              </a:rPr>
              <a:t>Empowered for Unity</a:t>
            </a:r>
          </a:p>
        </p:txBody>
      </p:sp>
      <p:sp>
        <p:nvSpPr>
          <p:cNvPr id="3" name="Content Placeholder 2"/>
          <p:cNvSpPr>
            <a:spLocks noGrp="1"/>
          </p:cNvSpPr>
          <p:nvPr>
            <p:ph idx="1"/>
          </p:nvPr>
        </p:nvSpPr>
        <p:spPr>
          <a:xfrm>
            <a:off x="457200" y="1219200"/>
            <a:ext cx="8229600" cy="5562600"/>
          </a:xfrm>
        </p:spPr>
        <p:txBody>
          <a:bodyPr>
            <a:normAutofit fontScale="85000" lnSpcReduction="20000"/>
          </a:bodyPr>
          <a:lstStyle/>
          <a:p>
            <a:pPr marL="0" indent="0">
              <a:buNone/>
            </a:pPr>
            <a:r>
              <a:rPr lang="en-US" dirty="0">
                <a:solidFill>
                  <a:schemeClr val="bg1"/>
                </a:solidFill>
              </a:rPr>
              <a:t>I believe the church should recognize, as a matter of biblical and Christian obedience, that it is time to put the horse back before the cart, and that we are far, far more likely to reach doctrinal agreement between our different churches if we do so within the context of that common meal which belongs equally to us all because it is the meal of the Lord whom we all worship. </a:t>
            </a:r>
            <a:r>
              <a:rPr lang="en-US" b="1" dirty="0">
                <a:solidFill>
                  <a:schemeClr val="bg1"/>
                </a:solidFill>
              </a:rPr>
              <a:t>Intercommunion, in other words, is not something we should regard as the prize to be gained at the end of the ecumenical road; it is the very paving of the road itself. </a:t>
            </a:r>
            <a:r>
              <a:rPr lang="en-US" dirty="0">
                <a:solidFill>
                  <a:schemeClr val="bg1"/>
                </a:solidFill>
              </a:rPr>
              <a:t>If we wonder why we haven't been travelling very fast down the road of late, maybe it's because, without the proper paving, we've got stuck in the mud.” </a:t>
            </a:r>
            <a:br>
              <a:rPr lang="en-US" dirty="0"/>
            </a:br>
            <a:r>
              <a:rPr lang="en-US" dirty="0"/>
              <a:t>― </a:t>
            </a:r>
            <a:r>
              <a:rPr lang="en-US" b="1" dirty="0">
                <a:hlinkClick r:id="rId2"/>
              </a:rPr>
              <a:t>N.T. Wright</a:t>
            </a:r>
            <a:r>
              <a:rPr lang="en-US" dirty="0"/>
              <a:t>, </a:t>
            </a:r>
            <a:r>
              <a:rPr lang="en-US" b="1" dirty="0">
                <a:hlinkClick r:id="rId3"/>
              </a:rPr>
              <a:t>For All God's Worth: True Worship and the Calling of the Church</a:t>
            </a:r>
            <a:endParaRPr lang="en-US" dirty="0"/>
          </a:p>
        </p:txBody>
      </p:sp>
    </p:spTree>
    <p:extLst>
      <p:ext uri="{BB962C8B-B14F-4D97-AF65-F5344CB8AC3E}">
        <p14:creationId xmlns:p14="http://schemas.microsoft.com/office/powerpoint/2010/main" val="13896980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solidFill>
                  <a:schemeClr val="bg1"/>
                </a:solidFill>
              </a:rPr>
              <a:t>“My life for yours.” </a:t>
            </a:r>
            <a:r>
              <a:rPr lang="en-US" b="1" dirty="0">
                <a:solidFill>
                  <a:schemeClr val="bg1"/>
                </a:solidFill>
              </a:rPr>
              <a:t>Exchange</a:t>
            </a:r>
            <a:endParaRPr lang="en-US" dirty="0">
              <a:solidFill>
                <a:schemeClr val="bg1"/>
              </a:solidFill>
            </a:endParaRPr>
          </a:p>
        </p:txBody>
      </p:sp>
      <p:sp>
        <p:nvSpPr>
          <p:cNvPr id="3" name="Content Placeholder 2"/>
          <p:cNvSpPr>
            <a:spLocks noGrp="1"/>
          </p:cNvSpPr>
          <p:nvPr>
            <p:ph idx="1"/>
          </p:nvPr>
        </p:nvSpPr>
        <p:spPr>
          <a:xfrm>
            <a:off x="457200" y="1295400"/>
            <a:ext cx="8229600" cy="4830763"/>
          </a:xfrm>
        </p:spPr>
        <p:txBody>
          <a:bodyPr>
            <a:normAutofit fontScale="92500" lnSpcReduction="10000"/>
          </a:bodyPr>
          <a:lstStyle/>
          <a:p>
            <a:pPr marL="0" indent="0">
              <a:buNone/>
            </a:pPr>
            <a:r>
              <a:rPr lang="en-US" dirty="0">
                <a:solidFill>
                  <a:schemeClr val="bg1"/>
                </a:solidFill>
              </a:rPr>
              <a:t>“We may be sitting down to cornflakes, pizza, or Beluga caviar, but whatever it is, life has been laid down for us. We are receiving life by chewing and swallowing the life of something else. We have to do it to stay alive. We have to do it daily. As long as we live, we will be doing it. Nothing could be more ordinary and functional. But there it is—the biggest mystery of all, right there before us, three times a day. We are enacting the rite. We are participating in the holy mystery.” </a:t>
            </a:r>
            <a:r>
              <a:rPr lang="en-US" b="1" dirty="0">
                <a:solidFill>
                  <a:schemeClr val="bg1"/>
                </a:solidFill>
              </a:rPr>
              <a:t>--Thomas Howard, </a:t>
            </a:r>
          </a:p>
          <a:p>
            <a:pPr marL="0" indent="0">
              <a:buNone/>
            </a:pPr>
            <a:r>
              <a:rPr lang="en-US" b="1" dirty="0">
                <a:solidFill>
                  <a:schemeClr val="bg1"/>
                </a:solidFill>
              </a:rPr>
              <a:t>Hallowed Be This House </a:t>
            </a:r>
            <a:endParaRPr lang="en-US" dirty="0">
              <a:solidFill>
                <a:schemeClr val="bg1"/>
              </a:solidFill>
            </a:endParaRPr>
          </a:p>
          <a:p>
            <a:pPr marL="0" indent="0">
              <a:buNone/>
            </a:pPr>
            <a:endParaRPr lang="en-US" dirty="0"/>
          </a:p>
        </p:txBody>
      </p:sp>
    </p:spTree>
    <p:extLst>
      <p:ext uri="{BB962C8B-B14F-4D97-AF65-F5344CB8AC3E}">
        <p14:creationId xmlns:p14="http://schemas.microsoft.com/office/powerpoint/2010/main" val="22699480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solidFill>
                  <a:schemeClr val="bg1"/>
                </a:solidFill>
              </a:rPr>
              <a:t>Eucharisteo</a:t>
            </a:r>
            <a:endParaRPr lang="en-US" dirty="0">
              <a:solidFill>
                <a:schemeClr val="bg1"/>
              </a:solidFill>
            </a:endParaRPr>
          </a:p>
        </p:txBody>
      </p:sp>
      <p:sp>
        <p:nvSpPr>
          <p:cNvPr id="3" name="Content Placeholder 2"/>
          <p:cNvSpPr>
            <a:spLocks noGrp="1"/>
          </p:cNvSpPr>
          <p:nvPr>
            <p:ph idx="1"/>
          </p:nvPr>
        </p:nvSpPr>
        <p:spPr>
          <a:xfrm>
            <a:off x="457200" y="1219200"/>
            <a:ext cx="8229600" cy="5410200"/>
          </a:xfrm>
        </p:spPr>
        <p:txBody>
          <a:bodyPr>
            <a:normAutofit fontScale="92500" lnSpcReduction="20000"/>
          </a:bodyPr>
          <a:lstStyle/>
          <a:p>
            <a:pPr marL="0" indent="0">
              <a:buNone/>
            </a:pPr>
            <a:r>
              <a:rPr lang="en-US" dirty="0">
                <a:solidFill>
                  <a:schemeClr val="bg1"/>
                </a:solidFill>
              </a:rPr>
              <a:t>“Do this in remembrance of me…”</a:t>
            </a:r>
          </a:p>
          <a:p>
            <a:pPr marL="0" indent="0">
              <a:buNone/>
            </a:pPr>
            <a:endParaRPr lang="en-US" dirty="0">
              <a:solidFill>
                <a:schemeClr val="bg1"/>
              </a:solidFill>
            </a:endParaRPr>
          </a:p>
          <a:p>
            <a:pPr marL="0" indent="0">
              <a:buNone/>
            </a:pPr>
            <a:r>
              <a:rPr lang="en-US" dirty="0">
                <a:solidFill>
                  <a:schemeClr val="bg1"/>
                </a:solidFill>
                <a:effectLst/>
              </a:rPr>
              <a:t>The Lord be with you.</a:t>
            </a:r>
            <a:br>
              <a:rPr lang="en-US" dirty="0">
                <a:solidFill>
                  <a:schemeClr val="bg1"/>
                </a:solidFill>
                <a:effectLst/>
              </a:rPr>
            </a:br>
            <a:r>
              <a:rPr lang="en-US" b="1" dirty="0">
                <a:solidFill>
                  <a:schemeClr val="bg1"/>
                </a:solidFill>
                <a:effectLst/>
              </a:rPr>
              <a:t>And also with you.</a:t>
            </a:r>
            <a:br>
              <a:rPr lang="en-US" dirty="0">
                <a:solidFill>
                  <a:schemeClr val="bg1"/>
                </a:solidFill>
                <a:effectLst/>
              </a:rPr>
            </a:br>
            <a:r>
              <a:rPr lang="en-US" dirty="0">
                <a:solidFill>
                  <a:schemeClr val="bg1"/>
                </a:solidFill>
                <a:effectLst/>
              </a:rPr>
              <a:t>Lift up your hearts. </a:t>
            </a:r>
          </a:p>
          <a:p>
            <a:pPr marL="0" indent="0">
              <a:buNone/>
            </a:pPr>
            <a:r>
              <a:rPr lang="en-US" b="1" dirty="0">
                <a:solidFill>
                  <a:schemeClr val="bg1"/>
                </a:solidFill>
                <a:effectLst/>
              </a:rPr>
              <a:t>We lift them up to the Lord.</a:t>
            </a:r>
            <a:br>
              <a:rPr lang="en-US" dirty="0">
                <a:solidFill>
                  <a:schemeClr val="bg1"/>
                </a:solidFill>
                <a:effectLst/>
              </a:rPr>
            </a:br>
            <a:r>
              <a:rPr lang="en-US" dirty="0">
                <a:solidFill>
                  <a:schemeClr val="bg1"/>
                </a:solidFill>
                <a:effectLst/>
              </a:rPr>
              <a:t>Let us give thanks to the Lord our God.</a:t>
            </a:r>
            <a:br>
              <a:rPr lang="en-US" dirty="0">
                <a:solidFill>
                  <a:schemeClr val="bg1"/>
                </a:solidFill>
                <a:effectLst/>
              </a:rPr>
            </a:br>
            <a:r>
              <a:rPr lang="en-US" b="1" dirty="0">
                <a:solidFill>
                  <a:schemeClr val="bg1"/>
                </a:solidFill>
                <a:effectLst/>
              </a:rPr>
              <a:t>It is right to give our thanks and praise.</a:t>
            </a:r>
            <a:endParaRPr lang="en-US" dirty="0">
              <a:solidFill>
                <a:schemeClr val="bg1"/>
              </a:solidFill>
              <a:effectLst/>
            </a:endParaRPr>
          </a:p>
          <a:p>
            <a:pPr marL="0" indent="0">
              <a:buNone/>
            </a:pPr>
            <a:endParaRPr lang="en-US" dirty="0">
              <a:solidFill>
                <a:schemeClr val="bg1"/>
              </a:solidFill>
              <a:effectLst/>
            </a:endParaRPr>
          </a:p>
          <a:p>
            <a:pPr marL="0" indent="0">
              <a:buNone/>
            </a:pPr>
            <a:r>
              <a:rPr lang="en-US" dirty="0">
                <a:solidFill>
                  <a:schemeClr val="bg1"/>
                </a:solidFill>
                <a:effectLst/>
              </a:rPr>
              <a:t>It is right, and a good and joyful thing,</a:t>
            </a:r>
            <a:br>
              <a:rPr lang="en-US" dirty="0">
                <a:solidFill>
                  <a:schemeClr val="bg1"/>
                </a:solidFill>
                <a:effectLst/>
              </a:rPr>
            </a:br>
            <a:r>
              <a:rPr lang="en-US" dirty="0">
                <a:solidFill>
                  <a:schemeClr val="bg1"/>
                </a:solidFill>
                <a:effectLst/>
              </a:rPr>
              <a:t>      always and everywhere to give thanks to you,</a:t>
            </a:r>
            <a:br>
              <a:rPr lang="en-US" dirty="0">
                <a:solidFill>
                  <a:schemeClr val="bg1"/>
                </a:solidFill>
                <a:effectLst/>
              </a:rPr>
            </a:br>
            <a:r>
              <a:rPr lang="en-US" dirty="0">
                <a:solidFill>
                  <a:schemeClr val="bg1"/>
                </a:solidFill>
                <a:effectLst/>
              </a:rPr>
              <a:t>Father Almighty, creator of heaven and earth…</a:t>
            </a:r>
            <a:br>
              <a:rPr lang="en-US" dirty="0">
                <a:solidFill>
                  <a:schemeClr val="bg1"/>
                </a:solidFill>
                <a:effectLst/>
              </a:rPr>
            </a:br>
            <a:endParaRPr lang="en-US" dirty="0">
              <a:solidFill>
                <a:schemeClr val="bg1"/>
              </a:solidFill>
              <a:effectLst/>
            </a:endParaRPr>
          </a:p>
          <a:p>
            <a:pPr marL="0" indent="0">
              <a:buNone/>
            </a:pPr>
            <a:endParaRPr lang="en-US" dirty="0">
              <a:solidFill>
                <a:schemeClr val="bg1"/>
              </a:solidFill>
            </a:endParaRPr>
          </a:p>
        </p:txBody>
      </p:sp>
    </p:spTree>
    <p:extLst>
      <p:ext uri="{BB962C8B-B14F-4D97-AF65-F5344CB8AC3E}">
        <p14:creationId xmlns:p14="http://schemas.microsoft.com/office/powerpoint/2010/main" val="19593284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56F5A2-7D2D-44AE-9F6D-1E66BEF34613}"/>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C808B85A-6103-4B52-83DE-FA7D9E873BEA}"/>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369438422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4284</TotalTime>
  <Words>462</Words>
  <Application>Microsoft Office PowerPoint</Application>
  <PresentationFormat>On-screen Show (4:3)</PresentationFormat>
  <Paragraphs>28</Paragraphs>
  <Slides>9</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9</vt:i4>
      </vt:variant>
    </vt:vector>
  </HeadingPairs>
  <TitlesOfParts>
    <vt:vector size="12" baseType="lpstr">
      <vt:lpstr>Arial</vt:lpstr>
      <vt:lpstr>Calibri</vt:lpstr>
      <vt:lpstr>Office Theme</vt:lpstr>
      <vt:lpstr>PowerPoint Presentation</vt:lpstr>
      <vt:lpstr>PowerPoint Presentation</vt:lpstr>
      <vt:lpstr>PowerPoint Presentation</vt:lpstr>
      <vt:lpstr>PowerPoint Presentation</vt:lpstr>
      <vt:lpstr>PowerPoint Presentation</vt:lpstr>
      <vt:lpstr>Empowered for Unity</vt:lpstr>
      <vt:lpstr>“My life for yours.” Exchange</vt:lpstr>
      <vt:lpstr>Eucharisteo</vt:lpstr>
      <vt:lpstr>PowerPoint Presentation</vt:lpstr>
    </vt:vector>
  </TitlesOfParts>
  <Company>Brookwood Baptist Church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Blake Dempsey</dc:creator>
  <cp:lastModifiedBy>Rhea</cp:lastModifiedBy>
  <cp:revision>9</cp:revision>
  <dcterms:created xsi:type="dcterms:W3CDTF">2017-10-04T21:11:47Z</dcterms:created>
  <dcterms:modified xsi:type="dcterms:W3CDTF">2017-10-08T02:19:06Z</dcterms:modified>
</cp:coreProperties>
</file>