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7" r:id="rId3"/>
    <p:sldId id="283" r:id="rId4"/>
    <p:sldId id="281" r:id="rId5"/>
    <p:sldId id="258" r:id="rId6"/>
    <p:sldId id="260" r:id="rId7"/>
    <p:sldId id="261" r:id="rId8"/>
    <p:sldId id="264" r:id="rId9"/>
    <p:sldId id="262" r:id="rId10"/>
    <p:sldId id="263" r:id="rId11"/>
    <p:sldId id="288" r:id="rId12"/>
    <p:sldId id="265" r:id="rId13"/>
    <p:sldId id="266" r:id="rId14"/>
    <p:sldId id="267" r:id="rId15"/>
    <p:sldId id="268" r:id="rId16"/>
    <p:sldId id="286" r:id="rId17"/>
    <p:sldId id="269" r:id="rId18"/>
    <p:sldId id="270" r:id="rId19"/>
    <p:sldId id="287" r:id="rId20"/>
    <p:sldId id="271" r:id="rId21"/>
    <p:sldId id="272" r:id="rId22"/>
    <p:sldId id="273" r:id="rId23"/>
    <p:sldId id="290" r:id="rId24"/>
    <p:sldId id="291" r:id="rId25"/>
    <p:sldId id="276" r:id="rId26"/>
    <p:sldId id="277" r:id="rId27"/>
    <p:sldId id="278" r:id="rId28"/>
    <p:sldId id="279" r:id="rId29"/>
    <p:sldId id="280" r:id="rId30"/>
    <p:sldId id="284" r:id="rId31"/>
    <p:sldId id="285"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C948"/>
    <a:srgbClr val="A7FF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72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6A6448-FF52-8D43-B04C-8FE698115B09}" type="datetimeFigureOut">
              <a:rPr lang="en-US" smtClean="0"/>
              <a:t>5/20/2017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E29E-9674-F947-9993-C8991A1512A6}" type="slidenum">
              <a:rPr lang="en-US" smtClean="0"/>
              <a:t>‹#›</a:t>
            </a:fld>
            <a:endParaRPr lang="en-US"/>
          </a:p>
        </p:txBody>
      </p:sp>
    </p:spTree>
    <p:extLst>
      <p:ext uri="{BB962C8B-B14F-4D97-AF65-F5344CB8AC3E}">
        <p14:creationId xmlns:p14="http://schemas.microsoft.com/office/powerpoint/2010/main" val="2693304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72C68-8215-ED4C-8A82-051F4CEF26CD}" type="datetimeFigureOut">
              <a:rPr lang="en-US" smtClean="0"/>
              <a:t>5/20/2017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FECE07-73A8-864E-A432-8467C39EE8FD}" type="slidenum">
              <a:rPr lang="en-US" smtClean="0"/>
              <a:t>‹#›</a:t>
            </a:fld>
            <a:endParaRPr lang="en-US"/>
          </a:p>
        </p:txBody>
      </p:sp>
    </p:spTree>
    <p:extLst>
      <p:ext uri="{BB962C8B-B14F-4D97-AF65-F5344CB8AC3E}">
        <p14:creationId xmlns:p14="http://schemas.microsoft.com/office/powerpoint/2010/main" val="1039000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ECE07-73A8-864E-A432-8467C39EE8FD}" type="slidenum">
              <a:rPr lang="en-US" smtClean="0"/>
              <a:t>17</a:t>
            </a:fld>
            <a:endParaRPr lang="en-US"/>
          </a:p>
        </p:txBody>
      </p:sp>
    </p:spTree>
    <p:extLst>
      <p:ext uri="{BB962C8B-B14F-4D97-AF65-F5344CB8AC3E}">
        <p14:creationId xmlns:p14="http://schemas.microsoft.com/office/powerpoint/2010/main" val="399491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ECE07-73A8-864E-A432-8467C39EE8FD}" type="slidenum">
              <a:rPr lang="en-US" smtClean="0"/>
              <a:t>21</a:t>
            </a:fld>
            <a:endParaRPr lang="en-US"/>
          </a:p>
        </p:txBody>
      </p:sp>
    </p:spTree>
    <p:extLst>
      <p:ext uri="{BB962C8B-B14F-4D97-AF65-F5344CB8AC3E}">
        <p14:creationId xmlns:p14="http://schemas.microsoft.com/office/powerpoint/2010/main" val="117377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FECE07-73A8-864E-A432-8467C39EE8FD}" type="slidenum">
              <a:rPr lang="en-US" smtClean="0"/>
              <a:t>22</a:t>
            </a:fld>
            <a:endParaRPr lang="en-US"/>
          </a:p>
        </p:txBody>
      </p:sp>
    </p:spTree>
    <p:extLst>
      <p:ext uri="{BB962C8B-B14F-4D97-AF65-F5344CB8AC3E}">
        <p14:creationId xmlns:p14="http://schemas.microsoft.com/office/powerpoint/2010/main" val="86038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962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0"/>
            <a:ext cx="8229600" cy="1741714"/>
          </a:xfrm>
        </p:spPr>
        <p:txBody>
          <a:bodyPr>
            <a:normAutofit/>
          </a:bodyPr>
          <a:lstStyle/>
          <a:p>
            <a:r>
              <a:rPr lang="en-US" sz="5400" b="1" dirty="0">
                <a:solidFill>
                  <a:srgbClr val="FFFF00"/>
                </a:solidFill>
                <a:effectLst>
                  <a:outerShdw blurRad="60007" dist="310007" dir="7680000" sy="30000" kx="1300200" algn="ctr" rotWithShape="0">
                    <a:prstClr val="black">
                      <a:alpha val="32000"/>
                    </a:prstClr>
                  </a:outerShdw>
                </a:effectLst>
              </a:rPr>
              <a:t>To be “godly”…</a:t>
            </a:r>
          </a:p>
        </p:txBody>
      </p:sp>
      <p:sp>
        <p:nvSpPr>
          <p:cNvPr id="3" name="Content Placeholder 2"/>
          <p:cNvSpPr>
            <a:spLocks noGrp="1"/>
          </p:cNvSpPr>
          <p:nvPr>
            <p:ph idx="1"/>
          </p:nvPr>
        </p:nvSpPr>
        <p:spPr>
          <a:xfrm>
            <a:off x="163287" y="725714"/>
            <a:ext cx="8835570" cy="6005286"/>
          </a:xfrm>
        </p:spPr>
        <p:txBody>
          <a:bodyPr>
            <a:noAutofit/>
          </a:bodyPr>
          <a:lstStyle/>
          <a:p>
            <a:pPr marL="0" indent="0">
              <a:buNone/>
            </a:pPr>
            <a:r>
              <a:rPr lang="en-US" sz="4400" b="1" dirty="0">
                <a:solidFill>
                  <a:srgbClr val="FFFF00"/>
                </a:solidFill>
                <a:effectLst>
                  <a:outerShdw blurRad="60007" dist="310007" dir="7680000" sy="30000" kx="1300200" algn="ctr" rotWithShape="0">
                    <a:prstClr val="black">
                      <a:alpha val="32000"/>
                    </a:prstClr>
                  </a:outerShdw>
                </a:effectLst>
              </a:rPr>
              <a:t>“Love when you expect no love in return.</a:t>
            </a:r>
          </a:p>
          <a:p>
            <a:pPr marL="0" indent="0">
              <a:buNone/>
            </a:pPr>
            <a:r>
              <a:rPr lang="en-US" sz="4400" b="1" dirty="0">
                <a:solidFill>
                  <a:srgbClr val="FFFF00"/>
                </a:solidFill>
                <a:effectLst>
                  <a:outerShdw blurRad="60007" dist="310007" dir="7680000" sy="30000" kx="1300200" algn="ctr" rotWithShape="0">
                    <a:prstClr val="black">
                      <a:alpha val="32000"/>
                    </a:prstClr>
                  </a:outerShdw>
                </a:effectLst>
              </a:rPr>
              <a:t>Do good without expecting thanks.</a:t>
            </a:r>
          </a:p>
          <a:p>
            <a:pPr marL="0" indent="0">
              <a:buNone/>
            </a:pPr>
            <a:r>
              <a:rPr lang="en-US" sz="4400" b="1" dirty="0">
                <a:solidFill>
                  <a:srgbClr val="FFFF00"/>
                </a:solidFill>
                <a:effectLst>
                  <a:outerShdw blurRad="60007" dist="310007" dir="7680000" sy="30000" kx="1300200" algn="ctr" rotWithShape="0">
                    <a:prstClr val="black">
                      <a:alpha val="32000"/>
                    </a:prstClr>
                  </a:outerShdw>
                </a:effectLst>
              </a:rPr>
              <a:t>Lend when you do not hope for a return.</a:t>
            </a:r>
          </a:p>
          <a:p>
            <a:pPr marL="0" indent="0">
              <a:buNone/>
            </a:pPr>
            <a:r>
              <a:rPr lang="en-US" sz="4400" b="1" dirty="0">
                <a:solidFill>
                  <a:srgbClr val="FFFF00"/>
                </a:solidFill>
                <a:effectLst>
                  <a:outerShdw blurRad="60007" dist="310007" dir="7680000" sy="30000" kx="1300200" algn="ctr" rotWithShape="0">
                    <a:prstClr val="black">
                      <a:alpha val="32000"/>
                    </a:prstClr>
                  </a:outerShdw>
                </a:effectLst>
              </a:rPr>
              <a:t>This will make us act like the sons and daughters of the Most High.”</a:t>
            </a:r>
          </a:p>
          <a:p>
            <a:pPr marL="0" indent="0">
              <a:buNone/>
            </a:pPr>
            <a:r>
              <a:rPr lang="en-US" sz="4400" b="1" dirty="0">
                <a:solidFill>
                  <a:srgbClr val="FFFF00"/>
                </a:solidFill>
                <a:effectLst>
                  <a:outerShdw blurRad="60007" dist="310007" dir="7680000" sy="30000" kx="1300200" algn="ctr" rotWithShape="0">
                    <a:prstClr val="black">
                      <a:alpha val="32000"/>
                    </a:prstClr>
                  </a:outerShdw>
                </a:effectLst>
              </a:rPr>
              <a:t>			--Henrietta Mears</a:t>
            </a:r>
          </a:p>
          <a:p>
            <a:pPr marL="0" indent="0">
              <a:buNone/>
            </a:pPr>
            <a:endParaRPr lang="en-US" sz="4000" b="1" dirty="0">
              <a:solidFill>
                <a:srgbClr val="FFFF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86712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   </a:t>
            </a:r>
            <a:r>
              <a:rPr lang="en-US" dirty="0">
                <a:solidFill>
                  <a:srgbClr val="FFFF00"/>
                </a:solidFill>
              </a:rPr>
              <a:t> </a:t>
            </a:r>
            <a:r>
              <a:rPr lang="en-US" sz="8000" b="1" dirty="0">
                <a:solidFill>
                  <a:srgbClr val="FFFF00"/>
                </a:solidFill>
                <a:effectLst>
                  <a:outerShdw blurRad="60007" dist="310007" dir="7680000" sy="30000" kx="1300200" algn="ctr" rotWithShape="0">
                    <a:prstClr val="black">
                      <a:alpha val="32000"/>
                    </a:prstClr>
                  </a:outerShdw>
                </a:effectLst>
              </a:rPr>
              <a:t>Deeply devoted</a:t>
            </a:r>
            <a:endParaRPr lang="en-US" sz="8000" b="1"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9805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72143" y="1600200"/>
            <a:ext cx="8708571" cy="4525963"/>
          </a:xfrm>
        </p:spPr>
        <p:txBody>
          <a:bodyPr>
            <a:normAutofit/>
          </a:bodyPr>
          <a:lstStyle/>
          <a:p>
            <a:r>
              <a:rPr lang="en-US" sz="8000" b="1" dirty="0">
                <a:solidFill>
                  <a:srgbClr val="A7FF73"/>
                </a:solidFill>
                <a:effectLst>
                  <a:outerShdw blurRad="60007" dist="310007" dir="7680000" sy="30000" kx="1300200" algn="ctr" rotWithShape="0">
                    <a:prstClr val="black">
                      <a:alpha val="32000"/>
                    </a:prstClr>
                  </a:outerShdw>
                </a:effectLst>
              </a:rPr>
              <a:t>He pursued the ultimate goal.</a:t>
            </a:r>
          </a:p>
        </p:txBody>
      </p:sp>
    </p:spTree>
    <p:extLst>
      <p:ext uri="{BB962C8B-B14F-4D97-AF65-F5344CB8AC3E}">
        <p14:creationId xmlns:p14="http://schemas.microsoft.com/office/powerpoint/2010/main" val="36650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857"/>
          </a:xfrm>
        </p:spPr>
        <p:txBody>
          <a:bodyPr>
            <a:normAutofit/>
          </a:bodyPr>
          <a:lstStyle/>
          <a:p>
            <a:r>
              <a:rPr lang="en-US" sz="6600" b="1" u="sng" dirty="0">
                <a:effectLst>
                  <a:outerShdw blurRad="60007" dist="310007" dir="7680000" sy="30000" kx="1300200" algn="ctr" rotWithShape="0">
                    <a:prstClr val="black">
                      <a:alpha val="32000"/>
                    </a:prstClr>
                  </a:outerShdw>
                </a:effectLst>
              </a:rPr>
              <a:t>Acts 9:17</a:t>
            </a:r>
          </a:p>
        </p:txBody>
      </p:sp>
      <p:sp>
        <p:nvSpPr>
          <p:cNvPr id="3" name="Content Placeholder 2"/>
          <p:cNvSpPr>
            <a:spLocks noGrp="1"/>
          </p:cNvSpPr>
          <p:nvPr>
            <p:ph idx="1"/>
          </p:nvPr>
        </p:nvSpPr>
        <p:spPr>
          <a:xfrm>
            <a:off x="163287" y="1124858"/>
            <a:ext cx="8835570" cy="5001306"/>
          </a:xfrm>
        </p:spPr>
        <p:txBody>
          <a:bodyPr>
            <a:noAutofit/>
          </a:bodyPr>
          <a:lstStyle/>
          <a:p>
            <a:pPr marL="0" indent="0">
              <a:buNone/>
            </a:pPr>
            <a:r>
              <a:rPr lang="en-US" sz="4800" b="1" dirty="0">
                <a:effectLst>
                  <a:outerShdw blurRad="60007" dist="310007" dir="7680000" sy="30000" kx="1300200" algn="ctr" rotWithShape="0">
                    <a:prstClr val="black">
                      <a:alpha val="32000"/>
                    </a:prstClr>
                  </a:outerShdw>
                </a:effectLst>
              </a:rPr>
              <a:t>So Ananias went and found Saul. He laid his hands on him and said, “Brother Saul, the Lord Jesus, who appeared to you on the road, has sent me so that you might regain your sight and be filled with the Holy Spirit.”</a:t>
            </a:r>
          </a:p>
        </p:txBody>
      </p:sp>
    </p:spTree>
    <p:extLst>
      <p:ext uri="{BB962C8B-B14F-4D97-AF65-F5344CB8AC3E}">
        <p14:creationId xmlns:p14="http://schemas.microsoft.com/office/powerpoint/2010/main" val="126619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EVADO DEL HUILA FOTOS (2).jpg"/>
          <p:cNvPicPr>
            <a:picLocks noGrp="1" noChangeAspect="1"/>
          </p:cNvPicPr>
          <p:nvPr>
            <p:ph idx="1"/>
          </p:nvPr>
        </p:nvPicPr>
        <p:blipFill>
          <a:blip r:embed="rId2" cstate="email">
            <a:extLst>
              <a:ext uri="{28A0092B-C50C-407E-A947-70E740481C1C}">
                <a14:useLocalDpi xmlns:a14="http://schemas.microsoft.com/office/drawing/2010/main" val="0"/>
              </a:ext>
            </a:extLst>
          </a:blip>
          <a:srcRect t="13182" b="13182"/>
          <a:stretch>
            <a:fillRect/>
          </a:stretch>
        </p:blipFill>
        <p:spPr>
          <a:xfrm>
            <a:off x="0" y="743858"/>
            <a:ext cx="9144000" cy="5442857"/>
          </a:xfrm>
        </p:spPr>
      </p:pic>
    </p:spTree>
    <p:extLst>
      <p:ext uri="{BB962C8B-B14F-4D97-AF65-F5344CB8AC3E}">
        <p14:creationId xmlns:p14="http://schemas.microsoft.com/office/powerpoint/2010/main" val="125052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8000" b="1" dirty="0">
                <a:solidFill>
                  <a:srgbClr val="A7FF73"/>
                </a:solidFill>
                <a:effectLst>
                  <a:outerShdw blurRad="60007" dist="310007" dir="7680000" sy="30000" kx="1300200" algn="ctr" rotWithShape="0">
                    <a:prstClr val="black">
                      <a:alpha val="32000"/>
                    </a:prstClr>
                  </a:outerShdw>
                </a:effectLst>
              </a:rPr>
              <a:t>He did not wait.</a:t>
            </a:r>
          </a:p>
        </p:txBody>
      </p:sp>
    </p:spTree>
    <p:extLst>
      <p:ext uri="{BB962C8B-B14F-4D97-AF65-F5344CB8AC3E}">
        <p14:creationId xmlns:p14="http://schemas.microsoft.com/office/powerpoint/2010/main" val="97437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a:effectLst>
                  <a:outerShdw blurRad="60007" dist="310007" dir="7680000" sy="30000" kx="1300200" algn="ctr" rotWithShape="0">
                    <a:prstClr val="black">
                      <a:alpha val="32000"/>
                    </a:prstClr>
                  </a:outerShdw>
                </a:effectLst>
              </a:rPr>
              <a:t>Acts 9:15</a:t>
            </a:r>
          </a:p>
        </p:txBody>
      </p:sp>
      <p:sp>
        <p:nvSpPr>
          <p:cNvPr id="3" name="Content Placeholder 2"/>
          <p:cNvSpPr>
            <a:spLocks noGrp="1"/>
          </p:cNvSpPr>
          <p:nvPr>
            <p:ph idx="1"/>
          </p:nvPr>
        </p:nvSpPr>
        <p:spPr>
          <a:xfrm>
            <a:off x="163286" y="1600200"/>
            <a:ext cx="8817428" cy="5094514"/>
          </a:xfrm>
        </p:spPr>
        <p:txBody>
          <a:bodyPr>
            <a:normAutofit/>
          </a:bodyPr>
          <a:lstStyle/>
          <a:p>
            <a:pPr marL="0" indent="0">
              <a:buNone/>
            </a:pPr>
            <a:r>
              <a:rPr lang="en-US" sz="5400" b="1" dirty="0">
                <a:effectLst>
                  <a:outerShdw blurRad="60007" dist="310007" dir="7680000" sy="30000" kx="1300200" algn="ctr" rotWithShape="0">
                    <a:prstClr val="black">
                      <a:alpha val="32000"/>
                    </a:prstClr>
                  </a:outerShdw>
                </a:effectLst>
              </a:rPr>
              <a:t>But the Lord said, “Go, for Saul is my chosen instrument to take my message to the Gentiles and to kings, as well as to the people of Israel.</a:t>
            </a:r>
          </a:p>
        </p:txBody>
      </p:sp>
    </p:spTree>
    <p:extLst>
      <p:ext uri="{BB962C8B-B14F-4D97-AF65-F5344CB8AC3E}">
        <p14:creationId xmlns:p14="http://schemas.microsoft.com/office/powerpoint/2010/main" val="100512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s-one-banner-set-1-720_300.jpg"/>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2119" r="12119"/>
          <a:stretch>
            <a:fillRect/>
          </a:stretch>
        </p:blipFill>
        <p:spPr>
          <a:xfrm>
            <a:off x="457200" y="1417638"/>
            <a:ext cx="8229600" cy="4525963"/>
          </a:xfrm>
        </p:spPr>
      </p:pic>
    </p:spTree>
    <p:extLst>
      <p:ext uri="{BB962C8B-B14F-4D97-AF65-F5344CB8AC3E}">
        <p14:creationId xmlns:p14="http://schemas.microsoft.com/office/powerpoint/2010/main" val="32310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s-One-volunteers-pass-first-application-round.jpg"/>
          <p:cNvPicPr>
            <a:picLocks noGrp="1" noChangeAspect="1"/>
          </p:cNvPicPr>
          <p:nvPr>
            <p:ph idx="1"/>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952" r="1952"/>
          <a:stretch>
            <a:fillRect/>
          </a:stretch>
        </p:blipFill>
        <p:spPr>
          <a:xfrm>
            <a:off x="0" y="979714"/>
            <a:ext cx="9144000" cy="5388429"/>
          </a:xfrm>
        </p:spPr>
      </p:pic>
    </p:spTree>
    <p:extLst>
      <p:ext uri="{BB962C8B-B14F-4D97-AF65-F5344CB8AC3E}">
        <p14:creationId xmlns:p14="http://schemas.microsoft.com/office/powerpoint/2010/main" val="181038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7857"/>
          </a:xfrm>
        </p:spPr>
        <p:txBody>
          <a:bodyPr>
            <a:normAutofit fontScale="90000"/>
          </a:bodyPr>
          <a:lstStyle/>
          <a:p>
            <a:r>
              <a:rPr lang="en-US" sz="6600" b="1" u="sng" dirty="0">
                <a:effectLst>
                  <a:outerShdw blurRad="60007" dist="310007" dir="7680000" sy="30000" kx="1300200" algn="ctr" rotWithShape="0">
                    <a:prstClr val="black">
                      <a:alpha val="32000"/>
                    </a:prstClr>
                  </a:outerShdw>
                </a:effectLst>
              </a:rPr>
              <a:t>Acts 22:15-16</a:t>
            </a:r>
          </a:p>
        </p:txBody>
      </p:sp>
      <p:sp>
        <p:nvSpPr>
          <p:cNvPr id="3" name="Content Placeholder 2"/>
          <p:cNvSpPr>
            <a:spLocks noGrp="1"/>
          </p:cNvSpPr>
          <p:nvPr>
            <p:ph idx="1"/>
          </p:nvPr>
        </p:nvSpPr>
        <p:spPr>
          <a:xfrm>
            <a:off x="0" y="997858"/>
            <a:ext cx="9144000" cy="5860142"/>
          </a:xfrm>
        </p:spPr>
        <p:txBody>
          <a:bodyPr>
            <a:noAutofit/>
          </a:bodyPr>
          <a:lstStyle/>
          <a:p>
            <a:pPr marL="0" indent="0">
              <a:buNone/>
            </a:pPr>
            <a:r>
              <a:rPr lang="en-US" sz="4800" b="1" dirty="0">
                <a:effectLst>
                  <a:outerShdw blurRad="60007" dist="310007" dir="7680000" sy="30000" kx="1300200" algn="ctr" rotWithShape="0">
                    <a:prstClr val="black">
                      <a:alpha val="32000"/>
                    </a:prstClr>
                  </a:outerShdw>
                </a:effectLst>
              </a:rPr>
              <a:t>‘…you (Paul) are to be his witness, telling everyone what you have seen and heard. What are you waiting for? Get up and be baptized. Have your sins washed away by calling on the name of the Lord.’</a:t>
            </a:r>
          </a:p>
        </p:txBody>
      </p:sp>
    </p:spTree>
    <p:extLst>
      <p:ext uri="{BB962C8B-B14F-4D97-AF65-F5344CB8AC3E}">
        <p14:creationId xmlns:p14="http://schemas.microsoft.com/office/powerpoint/2010/main" val="405081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15572"/>
            <a:ext cx="9144000" cy="4910592"/>
          </a:xfrm>
        </p:spPr>
        <p:txBody>
          <a:bodyPr>
            <a:noAutofit/>
          </a:bodyPr>
          <a:lstStyle/>
          <a:p>
            <a:pPr marL="0" indent="0" algn="ctr">
              <a:buNone/>
            </a:pPr>
            <a:r>
              <a:rPr lang="en-US" sz="5400" b="1" i="1" dirty="0">
                <a:solidFill>
                  <a:srgbClr val="FFFF00"/>
                </a:solidFill>
                <a:effectLst>
                  <a:outerShdw blurRad="60007" dist="310007" dir="7680000" sy="30000" kx="1300200" algn="ctr" rotWithShape="0">
                    <a:prstClr val="black">
                      <a:alpha val="32000"/>
                    </a:prstClr>
                  </a:outerShdw>
                </a:effectLst>
              </a:rPr>
              <a:t>Breathe: Holy Spirit Acting </a:t>
            </a:r>
          </a:p>
          <a:p>
            <a:pPr marL="0" indent="0" algn="ctr">
              <a:buNone/>
            </a:pPr>
            <a:r>
              <a:rPr lang="en-US" sz="5400" b="1" i="1" dirty="0">
                <a:solidFill>
                  <a:srgbClr val="FFFF00"/>
                </a:solidFill>
                <a:effectLst>
                  <a:outerShdw blurRad="60007" dist="310007" dir="7680000" sy="30000" kx="1300200" algn="ctr" rotWithShape="0">
                    <a:prstClr val="black">
                      <a:alpha val="32000"/>
                    </a:prstClr>
                  </a:outerShdw>
                </a:effectLst>
              </a:rPr>
              <a:t>through Me</a:t>
            </a:r>
          </a:p>
          <a:p>
            <a:pPr marL="0" indent="0" algn="ctr">
              <a:buNone/>
            </a:pPr>
            <a:r>
              <a:rPr lang="en-US" sz="5400" b="1" dirty="0">
                <a:solidFill>
                  <a:srgbClr val="FFFF00"/>
                </a:solidFill>
                <a:effectLst>
                  <a:outerShdw blurRad="60007" dist="310007" dir="7680000" sy="30000" kx="1300200" algn="ctr" rotWithShape="0">
                    <a:prstClr val="black">
                      <a:alpha val="32000"/>
                    </a:prstClr>
                  </a:outerShdw>
                </a:effectLst>
              </a:rPr>
              <a:t>           Empowering Me to Go Where It’s Uncomfortable</a:t>
            </a:r>
          </a:p>
          <a:p>
            <a:pPr marL="0" indent="0" algn="ctr">
              <a:buNone/>
            </a:pPr>
            <a:r>
              <a:rPr lang="en-US" sz="5400" b="1" dirty="0">
                <a:solidFill>
                  <a:srgbClr val="FFFF00"/>
                </a:solidFill>
                <a:effectLst>
                  <a:outerShdw blurRad="60007" dist="310007" dir="7680000" sy="30000" kx="1300200" algn="ctr" rotWithShape="0">
                    <a:prstClr val="black">
                      <a:alpha val="32000"/>
                    </a:prstClr>
                  </a:outerShdw>
                </a:effectLst>
              </a:rPr>
              <a:t>Acts 9 &amp; 22</a:t>
            </a:r>
          </a:p>
          <a:p>
            <a:pPr marL="0" indent="0" algn="ctr">
              <a:buNone/>
            </a:pPr>
            <a:endParaRPr lang="en-US" sz="5400" b="1" dirty="0">
              <a:solidFill>
                <a:srgbClr val="FFFF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3551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5143" y="1600200"/>
            <a:ext cx="8835572" cy="4525963"/>
          </a:xfrm>
        </p:spPr>
        <p:txBody>
          <a:bodyPr>
            <a:normAutofit/>
          </a:bodyPr>
          <a:lstStyle/>
          <a:p>
            <a:r>
              <a:rPr lang="en-US" sz="7200" b="1" dirty="0">
                <a:solidFill>
                  <a:srgbClr val="A7FF73"/>
                </a:solidFill>
                <a:effectLst>
                  <a:outerShdw blurRad="60007" dist="310007" dir="7680000" sy="30000" kx="1300200" algn="ctr" rotWithShape="0">
                    <a:prstClr val="black">
                      <a:alpha val="32000"/>
                    </a:prstClr>
                  </a:outerShdw>
                </a:effectLst>
              </a:rPr>
              <a:t>He became part of another’s testimony.</a:t>
            </a:r>
          </a:p>
        </p:txBody>
      </p:sp>
    </p:spTree>
    <p:extLst>
      <p:ext uri="{BB962C8B-B14F-4D97-AF65-F5344CB8AC3E}">
        <p14:creationId xmlns:p14="http://schemas.microsoft.com/office/powerpoint/2010/main" val="325892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98713"/>
          </a:xfrm>
        </p:spPr>
        <p:txBody>
          <a:bodyPr>
            <a:normAutofit fontScale="90000"/>
          </a:bodyPr>
          <a:lstStyle/>
          <a:p>
            <a:r>
              <a:rPr lang="en-US" sz="6600" b="1" u="sng" dirty="0">
                <a:effectLst>
                  <a:outerShdw blurRad="60007" dist="310007" dir="7680000" sy="30000" kx="1300200" algn="ctr" rotWithShape="0">
                    <a:prstClr val="black">
                      <a:alpha val="32000"/>
                    </a:prstClr>
                  </a:outerShdw>
                </a:effectLst>
              </a:rPr>
              <a:t>Acts 26:19-23</a:t>
            </a:r>
          </a:p>
        </p:txBody>
      </p:sp>
      <p:sp>
        <p:nvSpPr>
          <p:cNvPr id="3" name="Content Placeholder 2"/>
          <p:cNvSpPr>
            <a:spLocks noGrp="1"/>
          </p:cNvSpPr>
          <p:nvPr>
            <p:ph idx="1"/>
          </p:nvPr>
        </p:nvSpPr>
        <p:spPr>
          <a:xfrm>
            <a:off x="0" y="888999"/>
            <a:ext cx="9143999" cy="5842001"/>
          </a:xfrm>
        </p:spPr>
        <p:txBody>
          <a:bodyPr>
            <a:noAutofit/>
          </a:bodyPr>
          <a:lstStyle/>
          <a:p>
            <a:pPr marL="0" indent="0">
              <a:buNone/>
            </a:pPr>
            <a:r>
              <a:rPr lang="en-US" sz="4000" b="1" dirty="0">
                <a:effectLst>
                  <a:outerShdw blurRad="60007" dist="310007" dir="7680000" sy="30000" kx="1300200" algn="ctr" rotWithShape="0">
                    <a:prstClr val="black">
                      <a:alpha val="32000"/>
                    </a:prstClr>
                  </a:outerShdw>
                </a:effectLst>
              </a:rPr>
              <a:t>“And so, King Agrippa, I obeyed that vision from heaven.  I preached first to those in Damascus, then in Jerusalem and throughout all Judea, and also to the Gentiles, that all must repent of their sins and turn to God—and prove they have changed by the good things they do.  Some Jews arrested me in the Temple for preaching this, and they tried to kill me…</a:t>
            </a:r>
          </a:p>
        </p:txBody>
      </p:sp>
    </p:spTree>
    <p:extLst>
      <p:ext uri="{BB962C8B-B14F-4D97-AF65-F5344CB8AC3E}">
        <p14:creationId xmlns:p14="http://schemas.microsoft.com/office/powerpoint/2010/main" val="197488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417286"/>
            <a:ext cx="9144000" cy="6440714"/>
          </a:xfrm>
        </p:spPr>
        <p:txBody>
          <a:bodyPr>
            <a:normAutofit lnSpcReduction="10000"/>
          </a:bodyPr>
          <a:lstStyle/>
          <a:p>
            <a:pPr marL="0" indent="0">
              <a:buNone/>
            </a:pPr>
            <a:r>
              <a:rPr lang="en-US" dirty="0"/>
              <a:t> </a:t>
            </a:r>
            <a:r>
              <a:rPr lang="en-US" sz="4400" b="1" dirty="0">
                <a:effectLst>
                  <a:outerShdw blurRad="60007" dist="310007" dir="7680000" sy="30000" kx="1300200" algn="ctr" rotWithShape="0">
                    <a:prstClr val="black">
                      <a:alpha val="32000"/>
                    </a:prstClr>
                  </a:outerShdw>
                </a:effectLst>
              </a:rPr>
              <a:t> …But God has protected me right up to this present time </a:t>
            </a:r>
            <a:r>
              <a:rPr lang="en-US" sz="4400" b="1" dirty="0">
                <a:solidFill>
                  <a:srgbClr val="FFC948"/>
                </a:solidFill>
                <a:effectLst>
                  <a:outerShdw blurRad="60007" dist="310007" dir="7680000" sy="30000" kx="1300200" algn="ctr" rotWithShape="0">
                    <a:prstClr val="black">
                      <a:alpha val="32000"/>
                    </a:prstClr>
                  </a:outerShdw>
                </a:effectLst>
              </a:rPr>
              <a:t>so I can stand here and testify to everyone</a:t>
            </a:r>
            <a:r>
              <a:rPr lang="en-US" sz="4400" b="1" dirty="0">
                <a:effectLst>
                  <a:outerShdw blurRad="60007" dist="310007" dir="7680000" sy="30000" kx="1300200" algn="ctr" rotWithShape="0">
                    <a:prstClr val="black">
                      <a:alpha val="32000"/>
                    </a:prstClr>
                  </a:outerShdw>
                </a:effectLst>
              </a:rPr>
              <a:t>, from the least to the greatest. I teach nothing except what the prophets and Moses said would happen—that the Messiah would suffer and be the first to rise from the dead, and in this way announce God’s light to Jews and Gentiles alike.”</a:t>
            </a:r>
          </a:p>
        </p:txBody>
      </p:sp>
    </p:spTree>
    <p:extLst>
      <p:ext uri="{BB962C8B-B14F-4D97-AF65-F5344CB8AC3E}">
        <p14:creationId xmlns:p14="http://schemas.microsoft.com/office/powerpoint/2010/main" val="14231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kimball1-227x300.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759" r="-1757"/>
          <a:stretch/>
        </p:blipFill>
        <p:spPr>
          <a:xfrm>
            <a:off x="1997612" y="249900"/>
            <a:ext cx="5036234" cy="6429740"/>
          </a:xfrm>
        </p:spPr>
      </p:pic>
    </p:spTree>
    <p:extLst>
      <p:ext uri="{BB962C8B-B14F-4D97-AF65-F5344CB8AC3E}">
        <p14:creationId xmlns:p14="http://schemas.microsoft.com/office/powerpoint/2010/main" val="22922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oody.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595" r="-976"/>
          <a:stretch/>
        </p:blipFill>
        <p:spPr>
          <a:xfrm>
            <a:off x="1097282" y="197000"/>
            <a:ext cx="6682154" cy="6514643"/>
          </a:xfrm>
        </p:spPr>
      </p:pic>
    </p:spTree>
    <p:extLst>
      <p:ext uri="{BB962C8B-B14F-4D97-AF65-F5344CB8AC3E}">
        <p14:creationId xmlns:p14="http://schemas.microsoft.com/office/powerpoint/2010/main" val="42763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yer.png"/>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7" r="-1858"/>
          <a:stretch/>
        </p:blipFill>
        <p:spPr>
          <a:xfrm>
            <a:off x="2250830" y="243115"/>
            <a:ext cx="4332849" cy="6426199"/>
          </a:xfrm>
        </p:spPr>
      </p:pic>
    </p:spTree>
    <p:extLst>
      <p:ext uri="{BB962C8B-B14F-4D97-AF65-F5344CB8AC3E}">
        <p14:creationId xmlns:p14="http://schemas.microsoft.com/office/powerpoint/2010/main" val="120186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apman.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11000"/>
                    </a14:imgEffect>
                  </a14:imgLayer>
                </a14:imgProps>
              </a:ext>
              <a:ext uri="{28A0092B-C50C-407E-A947-70E740481C1C}">
                <a14:useLocalDpi xmlns:a14="http://schemas.microsoft.com/office/drawing/2010/main" val="0"/>
              </a:ext>
            </a:extLst>
          </a:blip>
          <a:srcRect l="-1480" r="-2316"/>
          <a:stretch/>
        </p:blipFill>
        <p:spPr>
          <a:xfrm>
            <a:off x="1913206" y="213148"/>
            <a:ext cx="5022166" cy="6515195"/>
          </a:xfrm>
        </p:spPr>
      </p:pic>
    </p:spTree>
    <p:extLst>
      <p:ext uri="{BB962C8B-B14F-4D97-AF65-F5344CB8AC3E}">
        <p14:creationId xmlns:p14="http://schemas.microsoft.com/office/powerpoint/2010/main" val="39817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illySunday.jpg"/>
          <p:cNvPicPr>
            <a:picLocks noGrp="1" noChangeAspect="1"/>
          </p:cNvPicPr>
          <p:nvPr>
            <p:ph idx="1"/>
          </p:nvPr>
        </p:nvPicPr>
        <p:blipFill>
          <a:blip r:embed="rId2">
            <a:extLst>
              <a:ext uri="{28A0092B-C50C-407E-A947-70E740481C1C}">
                <a14:useLocalDpi xmlns:a14="http://schemas.microsoft.com/office/drawing/2010/main" val="0"/>
              </a:ext>
            </a:extLst>
          </a:blip>
          <a:srcRect t="-4996" b="-4996"/>
          <a:stretch>
            <a:fillRect/>
          </a:stretch>
        </p:blipFill>
        <p:spPr>
          <a:xfrm>
            <a:off x="457200" y="1255486"/>
            <a:ext cx="8229600" cy="4525963"/>
          </a:xfrm>
        </p:spPr>
      </p:pic>
    </p:spTree>
    <p:extLst>
      <p:ext uri="{BB962C8B-B14F-4D97-AF65-F5344CB8AC3E}">
        <p14:creationId xmlns:p14="http://schemas.microsoft.com/office/powerpoint/2010/main" val="216848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amm.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11000" contrast="7000"/>
                    </a14:imgEffect>
                  </a14:imgLayer>
                </a14:imgProps>
              </a:ext>
              <a:ext uri="{28A0092B-C50C-407E-A947-70E740481C1C}">
                <a14:useLocalDpi xmlns:a14="http://schemas.microsoft.com/office/drawing/2010/main" val="0"/>
              </a:ext>
            </a:extLst>
          </a:blip>
          <a:srcRect l="-1518" r="-2024"/>
          <a:stretch/>
        </p:blipFill>
        <p:spPr>
          <a:xfrm>
            <a:off x="2926077" y="253452"/>
            <a:ext cx="4079631" cy="6402582"/>
          </a:xfrm>
        </p:spPr>
      </p:pic>
    </p:spTree>
    <p:extLst>
      <p:ext uri="{BB962C8B-B14F-4D97-AF65-F5344CB8AC3E}">
        <p14:creationId xmlns:p14="http://schemas.microsoft.com/office/powerpoint/2010/main" val="355523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illgrahamcrowd2.jpg"/>
          <p:cNvPicPr>
            <a:picLocks noGrp="1" noChangeAspect="1"/>
          </p:cNvPicPr>
          <p:nvPr>
            <p:ph idx="1"/>
          </p:nvPr>
        </p:nvPicPr>
        <p:blipFill>
          <a:blip r:embed="rId2" cstate="email">
            <a:extLst>
              <a:ext uri="{BEBA8EAE-BF5A-486C-A8C5-ECC9F3942E4B}">
                <a14:imgProps xmlns:a14="http://schemas.microsoft.com/office/drawing/2010/main">
                  <a14:imgLayer r:embed="rId3">
                    <a14:imgEffect>
                      <a14:brightnessContrast bright="21000" contrast="17000"/>
                    </a14:imgEffect>
                  </a14:imgLayer>
                </a14:imgProps>
              </a:ext>
              <a:ext uri="{28A0092B-C50C-407E-A947-70E740481C1C}">
                <a14:useLocalDpi xmlns:a14="http://schemas.microsoft.com/office/drawing/2010/main" val="0"/>
              </a:ext>
            </a:extLst>
          </a:blip>
          <a:srcRect l="5137" r="5137"/>
          <a:stretch>
            <a:fillRect/>
          </a:stretch>
        </p:blipFill>
        <p:spPr>
          <a:xfrm>
            <a:off x="0" y="979714"/>
            <a:ext cx="9144000" cy="5315857"/>
          </a:xfrm>
        </p:spPr>
      </p:pic>
    </p:spTree>
    <p:extLst>
      <p:ext uri="{BB962C8B-B14F-4D97-AF65-F5344CB8AC3E}">
        <p14:creationId xmlns:p14="http://schemas.microsoft.com/office/powerpoint/2010/main" val="276075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kimball1-227x300.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759" r="-1757"/>
          <a:stretch/>
        </p:blipFill>
        <p:spPr>
          <a:xfrm>
            <a:off x="1997612" y="249900"/>
            <a:ext cx="5036234" cy="6429740"/>
          </a:xfrm>
        </p:spPr>
      </p:pic>
    </p:spTree>
    <p:extLst>
      <p:ext uri="{BB962C8B-B14F-4D97-AF65-F5344CB8AC3E}">
        <p14:creationId xmlns:p14="http://schemas.microsoft.com/office/powerpoint/2010/main" val="403963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od%27s_Chosen_Instrument.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125000"/>
                    </a14:imgEffect>
                    <a14:imgEffect>
                      <a14:brightnessContrast bright="10000"/>
                    </a14:imgEffect>
                  </a14:imgLayer>
                </a14:imgProps>
              </a:ext>
              <a:ext uri="{28A0092B-C50C-407E-A947-70E740481C1C}">
                <a14:useLocalDpi xmlns:a14="http://schemas.microsoft.com/office/drawing/2010/main" val="0"/>
              </a:ext>
            </a:extLst>
          </a:blip>
          <a:srcRect l="-872" r="-872"/>
          <a:stretch/>
        </p:blipFill>
        <p:spPr>
          <a:xfrm>
            <a:off x="1406769" y="274638"/>
            <a:ext cx="6785828" cy="6383588"/>
          </a:xfrm>
        </p:spPr>
      </p:pic>
    </p:spTree>
    <p:extLst>
      <p:ext uri="{BB962C8B-B14F-4D97-AF65-F5344CB8AC3E}">
        <p14:creationId xmlns:p14="http://schemas.microsoft.com/office/powerpoint/2010/main" val="385002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0287" y="816429"/>
            <a:ext cx="8617856" cy="5309735"/>
          </a:xfrm>
        </p:spPr>
        <p:txBody>
          <a:bodyPr>
            <a:normAutofit/>
          </a:bodyPr>
          <a:lstStyle/>
          <a:p>
            <a:pPr marL="0" indent="0">
              <a:buNone/>
            </a:pPr>
            <a:r>
              <a:rPr lang="en-US" sz="6000" b="1" dirty="0">
                <a:effectLst>
                  <a:outerShdw blurRad="60007" dist="310007" dir="7680000" sy="30000" kx="1300200" algn="ctr" rotWithShape="0">
                    <a:prstClr val="black">
                      <a:alpha val="32000"/>
                    </a:prstClr>
                  </a:outerShdw>
                </a:effectLst>
              </a:rPr>
              <a:t>“Now what are you waiting for? Get up, be baptized and have your sins washed away, calling on the name of the Lord.” </a:t>
            </a:r>
          </a:p>
        </p:txBody>
      </p:sp>
    </p:spTree>
    <p:extLst>
      <p:ext uri="{BB962C8B-B14F-4D97-AF65-F5344CB8AC3E}">
        <p14:creationId xmlns:p14="http://schemas.microsoft.com/office/powerpoint/2010/main" val="210807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390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oody.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595" r="-976"/>
          <a:stretch/>
        </p:blipFill>
        <p:spPr>
          <a:xfrm>
            <a:off x="1097282" y="197000"/>
            <a:ext cx="6682154" cy="6514643"/>
          </a:xfrm>
        </p:spPr>
      </p:pic>
    </p:spTree>
    <p:extLst>
      <p:ext uri="{BB962C8B-B14F-4D97-AF65-F5344CB8AC3E}">
        <p14:creationId xmlns:p14="http://schemas.microsoft.com/office/powerpoint/2010/main" val="420411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pPr marL="0" indent="0">
              <a:buNone/>
            </a:pPr>
            <a:r>
              <a:rPr lang="en-US" dirty="0"/>
              <a:t> </a:t>
            </a:r>
            <a:r>
              <a:rPr lang="en-US" sz="5400" b="1" dirty="0">
                <a:effectLst>
                  <a:outerShdw blurRad="60007" dist="310007" dir="7680000" sy="30000" kx="1300200" algn="ctr" rotWithShape="0">
                    <a:prstClr val="black">
                      <a:alpha val="32000"/>
                    </a:prstClr>
                  </a:outerShdw>
                </a:effectLst>
              </a:rPr>
              <a:t>  </a:t>
            </a:r>
            <a:r>
              <a:rPr lang="en-US" sz="5400" b="1" i="1" dirty="0">
                <a:solidFill>
                  <a:srgbClr val="A7FF73"/>
                </a:solidFill>
                <a:effectLst>
                  <a:outerShdw blurRad="60007" dist="310007" dir="7680000" sy="30000" kx="1300200" algn="ctr" rotWithShape="0">
                    <a:prstClr val="black">
                      <a:alpha val="32000"/>
                    </a:prstClr>
                  </a:outerShdw>
                </a:effectLst>
              </a:rPr>
              <a:t>Ananias influenced millions</a:t>
            </a:r>
          </a:p>
          <a:p>
            <a:pPr marL="0" indent="0">
              <a:buNone/>
            </a:pPr>
            <a:r>
              <a:rPr lang="en-US" sz="5400" b="1" i="1" dirty="0">
                <a:solidFill>
                  <a:srgbClr val="A7FF73"/>
                </a:solidFill>
                <a:effectLst>
                  <a:outerShdw blurRad="60007" dist="310007" dir="7680000" sy="30000" kx="1300200" algn="ctr" rotWithShape="0">
                    <a:prstClr val="black">
                      <a:alpha val="32000"/>
                    </a:prstClr>
                  </a:outerShdw>
                </a:effectLst>
              </a:rPr>
              <a:t>   because…</a:t>
            </a:r>
            <a:endParaRPr lang="en-US" sz="5400" b="1"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99764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8000" b="1" dirty="0">
                <a:solidFill>
                  <a:srgbClr val="A7FF73"/>
                </a:solidFill>
                <a:effectLst>
                  <a:outerShdw blurRad="60007" dist="310007" dir="7680000" sy="30000" kx="1300200" algn="ctr" rotWithShape="0">
                    <a:prstClr val="black">
                      <a:alpha val="32000"/>
                    </a:prstClr>
                  </a:outerShdw>
                </a:effectLst>
              </a:rPr>
              <a:t>He was devout. </a:t>
            </a:r>
          </a:p>
        </p:txBody>
      </p:sp>
    </p:spTree>
    <p:extLst>
      <p:ext uri="{BB962C8B-B14F-4D97-AF65-F5344CB8AC3E}">
        <p14:creationId xmlns:p14="http://schemas.microsoft.com/office/powerpoint/2010/main" val="74561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a:effectLst>
                  <a:outerShdw blurRad="60007" dist="310007" dir="7680000" sy="30000" kx="1300200" algn="ctr" rotWithShape="0">
                    <a:prstClr val="black">
                      <a:alpha val="32000"/>
                    </a:prstClr>
                  </a:outerShdw>
                </a:effectLst>
              </a:rPr>
              <a:t>Acts 22:12</a:t>
            </a:r>
          </a:p>
        </p:txBody>
      </p:sp>
      <p:sp>
        <p:nvSpPr>
          <p:cNvPr id="3" name="Content Placeholder 2"/>
          <p:cNvSpPr>
            <a:spLocks noGrp="1"/>
          </p:cNvSpPr>
          <p:nvPr>
            <p:ph idx="1"/>
          </p:nvPr>
        </p:nvSpPr>
        <p:spPr>
          <a:xfrm>
            <a:off x="254001" y="1600200"/>
            <a:ext cx="8690428" cy="4525963"/>
          </a:xfrm>
        </p:spPr>
        <p:txBody>
          <a:bodyPr>
            <a:normAutofit/>
          </a:bodyPr>
          <a:lstStyle/>
          <a:p>
            <a:pPr marL="0" indent="0">
              <a:buNone/>
            </a:pPr>
            <a:r>
              <a:rPr lang="en-US" sz="5400" b="1" dirty="0">
                <a:effectLst>
                  <a:outerShdw blurRad="60007" dist="310007" dir="7680000" sy="30000" kx="1300200" algn="ctr" rotWithShape="0">
                    <a:prstClr val="black">
                      <a:alpha val="32000"/>
                    </a:prstClr>
                  </a:outerShdw>
                </a:effectLst>
              </a:rPr>
              <a:t>(Paul): “A man named Ananias lived there. He was a </a:t>
            </a:r>
            <a:r>
              <a:rPr lang="en-US" sz="5400" b="1" dirty="0">
                <a:solidFill>
                  <a:srgbClr val="A7FF73"/>
                </a:solidFill>
                <a:effectLst>
                  <a:outerShdw blurRad="60007" dist="310007" dir="7680000" sy="30000" kx="1300200" algn="ctr" rotWithShape="0">
                    <a:prstClr val="black">
                      <a:alpha val="32000"/>
                    </a:prstClr>
                  </a:outerShdw>
                </a:effectLst>
              </a:rPr>
              <a:t>godly man, deeply devoted </a:t>
            </a:r>
            <a:r>
              <a:rPr lang="en-US" sz="5400" b="1" dirty="0">
                <a:effectLst>
                  <a:outerShdw blurRad="60007" dist="310007" dir="7680000" sy="30000" kx="1300200" algn="ctr" rotWithShape="0">
                    <a:prstClr val="black">
                      <a:alpha val="32000"/>
                    </a:prstClr>
                  </a:outerShdw>
                </a:effectLst>
              </a:rPr>
              <a:t>to the law, and well regarded by all the Jews of Damascus.”</a:t>
            </a:r>
          </a:p>
        </p:txBody>
      </p:sp>
    </p:spTree>
    <p:extLst>
      <p:ext uri="{BB962C8B-B14F-4D97-AF65-F5344CB8AC3E}">
        <p14:creationId xmlns:p14="http://schemas.microsoft.com/office/powerpoint/2010/main" val="175018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effectLst>
                  <a:outerShdw blurRad="60007" dist="310007" dir="7680000" sy="30000" kx="1300200" algn="ctr" rotWithShape="0">
                    <a:prstClr val="black">
                      <a:alpha val="32000"/>
                    </a:prstClr>
                  </a:outerShdw>
                </a:effectLst>
              </a:rPr>
              <a:t>“Integrity”…</a:t>
            </a:r>
          </a:p>
        </p:txBody>
      </p:sp>
      <p:sp>
        <p:nvSpPr>
          <p:cNvPr id="3" name="Content Placeholder 2"/>
          <p:cNvSpPr>
            <a:spLocks noGrp="1"/>
          </p:cNvSpPr>
          <p:nvPr>
            <p:ph idx="1"/>
          </p:nvPr>
        </p:nvSpPr>
        <p:spPr>
          <a:xfrm>
            <a:off x="235857" y="1600200"/>
            <a:ext cx="8781143" cy="4525963"/>
          </a:xfrm>
        </p:spPr>
        <p:txBody>
          <a:bodyPr>
            <a:normAutofit lnSpcReduction="10000"/>
          </a:bodyPr>
          <a:lstStyle/>
          <a:p>
            <a:pPr marL="0" indent="0">
              <a:buNone/>
            </a:pPr>
            <a:r>
              <a:rPr lang="en-US" sz="4800" b="1" dirty="0">
                <a:effectLst>
                  <a:outerShdw blurRad="60007" dist="310007" dir="7680000" sy="30000" kx="1300200" algn="ctr" rotWithShape="0">
                    <a:prstClr val="black">
                      <a:alpha val="32000"/>
                    </a:prstClr>
                  </a:outerShdw>
                </a:effectLst>
              </a:rPr>
              <a:t>But the Holy Spirit produces this kind of fruit in our lives: love, joy, peace, patience, kindness, goodness, faithfulness, gentleness, and self-control.</a:t>
            </a:r>
          </a:p>
          <a:p>
            <a:pPr marL="0" indent="0">
              <a:buNone/>
            </a:pPr>
            <a:r>
              <a:rPr lang="en-US" sz="4800" b="1" dirty="0">
                <a:effectLst>
                  <a:outerShdw blurRad="60007" dist="310007" dir="7680000" sy="30000" kx="1300200" algn="ctr" rotWithShape="0">
                    <a:prstClr val="black">
                      <a:alpha val="32000"/>
                    </a:prstClr>
                  </a:outerShdw>
                </a:effectLst>
              </a:rPr>
              <a:t>			--Galatians 5:22-23</a:t>
            </a:r>
          </a:p>
        </p:txBody>
      </p:sp>
    </p:spTree>
    <p:extLst>
      <p:ext uri="{BB962C8B-B14F-4D97-AF65-F5344CB8AC3E}">
        <p14:creationId xmlns:p14="http://schemas.microsoft.com/office/powerpoint/2010/main" val="6971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ars.jpg"/>
          <p:cNvPicPr>
            <a:picLocks noGrp="1" noChangeAspect="1"/>
          </p:cNvPicPr>
          <p:nvPr>
            <p:ph idx="1"/>
          </p:nvPr>
        </p:nvPicPr>
        <p:blipFill>
          <a:blip r:embed="rId2">
            <a:extLst>
              <a:ext uri="{28A0092B-C50C-407E-A947-70E740481C1C}">
                <a14:useLocalDpi xmlns:a14="http://schemas.microsoft.com/office/drawing/2010/main" val="0"/>
              </a:ext>
            </a:extLst>
          </a:blip>
          <a:srcRect l="14770" r="14770"/>
          <a:stretch>
            <a:fillRect/>
          </a:stretch>
        </p:blipFill>
        <p:spPr>
          <a:xfrm>
            <a:off x="457200" y="1146628"/>
            <a:ext cx="8229600" cy="4525963"/>
          </a:xfrm>
        </p:spPr>
      </p:pic>
    </p:spTree>
    <p:extLst>
      <p:ext uri="{BB962C8B-B14F-4D97-AF65-F5344CB8AC3E}">
        <p14:creationId xmlns:p14="http://schemas.microsoft.com/office/powerpoint/2010/main" val="266071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2766</TotalTime>
  <Words>481</Words>
  <Application>Microsoft Office PowerPoint</Application>
  <PresentationFormat>On-screen Show (4:3)</PresentationFormat>
  <Paragraphs>35</Paragraphs>
  <Slides>32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 Black </vt:lpstr>
      <vt:lpstr>PowerPoint Presentation</vt:lpstr>
      <vt:lpstr>PowerPoint Presentation</vt:lpstr>
      <vt:lpstr>PowerPoint Presentation</vt:lpstr>
      <vt:lpstr>PowerPoint Presentation</vt:lpstr>
      <vt:lpstr>PowerPoint Presentation</vt:lpstr>
      <vt:lpstr>PowerPoint Presentation</vt:lpstr>
      <vt:lpstr>Acts 22:12</vt:lpstr>
      <vt:lpstr>“Integrity”…</vt:lpstr>
      <vt:lpstr>PowerPoint Presentation</vt:lpstr>
      <vt:lpstr>To be “godly”…</vt:lpstr>
      <vt:lpstr>PowerPoint Presentation</vt:lpstr>
      <vt:lpstr>PowerPoint Presentation</vt:lpstr>
      <vt:lpstr>Acts 9:17</vt:lpstr>
      <vt:lpstr>PowerPoint Presentation</vt:lpstr>
      <vt:lpstr>PowerPoint Presentation</vt:lpstr>
      <vt:lpstr>Acts 9:15</vt:lpstr>
      <vt:lpstr>PowerPoint Presentation</vt:lpstr>
      <vt:lpstr>PowerPoint Presentation</vt:lpstr>
      <vt:lpstr>Acts 22:15-16</vt:lpstr>
      <vt:lpstr>PowerPoint Presentation</vt:lpstr>
      <vt:lpstr>Acts 26:19-23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Brookwood Baptist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Brookwood Baptist Church</dc:creator>
  <cp:lastModifiedBy>Rhea</cp:lastModifiedBy>
  <cp:revision>20</cp:revision>
  <cp:lastPrinted>2017-05-20T13:48:50Z</cp:lastPrinted>
  <dcterms:created xsi:type="dcterms:W3CDTF">2017-05-18T16:15:24Z</dcterms:created>
  <dcterms:modified xsi:type="dcterms:W3CDTF">2017-05-20T15:01:07Z</dcterms:modified>
</cp:coreProperties>
</file>