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75" r:id="rId4"/>
    <p:sldId id="258" r:id="rId5"/>
    <p:sldId id="290" r:id="rId6"/>
    <p:sldId id="260" r:id="rId7"/>
    <p:sldId id="261" r:id="rId8"/>
    <p:sldId id="291" r:id="rId9"/>
    <p:sldId id="294" r:id="rId10"/>
    <p:sldId id="297" r:id="rId11"/>
    <p:sldId id="265" r:id="rId12"/>
    <p:sldId id="298" r:id="rId13"/>
    <p:sldId id="267" r:id="rId14"/>
    <p:sldId id="268" r:id="rId15"/>
    <p:sldId id="269" r:id="rId16"/>
    <p:sldId id="270" r:id="rId17"/>
    <p:sldId id="271" r:id="rId18"/>
    <p:sldId id="285" r:id="rId19"/>
    <p:sldId id="272" r:id="rId20"/>
    <p:sldId id="282" r:id="rId21"/>
    <p:sldId id="301" r:id="rId22"/>
    <p:sldId id="304" r:id="rId23"/>
    <p:sldId id="276" r:id="rId24"/>
    <p:sldId id="277" r:id="rId25"/>
    <p:sldId id="278" r:id="rId26"/>
    <p:sldId id="279" r:id="rId27"/>
    <p:sldId id="273" r:id="rId28"/>
    <p:sldId id="286" r:id="rId29"/>
    <p:sldId id="284" r:id="rId30"/>
    <p:sldId id="27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B0"/>
    <a:srgbClr val="FFD495"/>
    <a:srgbClr val="ADF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11"/>
  </p:normalViewPr>
  <p:slideViewPr>
    <p:cSldViewPr snapToGrid="0" snapToObjects="1">
      <p:cViewPr varScale="1">
        <p:scale>
          <a:sx n="68" d="100"/>
          <a:sy n="68"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72CE2-23DA-604B-A482-FD8E4DB287CE}" type="datetimeFigureOut">
              <a:rPr lang="en-US" smtClean="0"/>
              <a:t>4/15/2018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5862F-CF1D-CC48-AA73-734ECE54469C}" type="slidenum">
              <a:rPr lang="en-US" smtClean="0"/>
              <a:t>‹#›</a:t>
            </a:fld>
            <a:endParaRPr lang="en-US"/>
          </a:p>
        </p:txBody>
      </p:sp>
    </p:spTree>
    <p:extLst>
      <p:ext uri="{BB962C8B-B14F-4D97-AF65-F5344CB8AC3E}">
        <p14:creationId xmlns:p14="http://schemas.microsoft.com/office/powerpoint/2010/main" val="59703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B6DCD8-19A1-214C-BDB1-1A174D66136B}"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421675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B6DCD8-19A1-214C-BDB1-1A174D66136B}"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90206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B6DCD8-19A1-214C-BDB1-1A174D66136B}"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84733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B6DCD8-19A1-214C-BDB1-1A174D66136B}"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20461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6DCD8-19A1-214C-BDB1-1A174D66136B}"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69178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B6DCD8-19A1-214C-BDB1-1A174D66136B}"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076049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B6DCD8-19A1-214C-BDB1-1A174D66136B}" type="datetimeFigureOut">
              <a:rPr lang="en-US" smtClean="0"/>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20526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B6DCD8-19A1-214C-BDB1-1A174D66136B}" type="datetimeFigureOut">
              <a:rPr lang="en-US" smtClean="0"/>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81259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6DCD8-19A1-214C-BDB1-1A174D66136B}" type="datetimeFigureOut">
              <a:rPr lang="en-US" smtClean="0"/>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3276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B6DCD8-19A1-214C-BDB1-1A174D66136B}"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86343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B6DCD8-19A1-214C-BDB1-1A174D66136B}"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CB563-C0A1-9048-9FC4-B0A9712F6748}" type="slidenum">
              <a:rPr lang="en-US" smtClean="0"/>
              <a:t>‹#›</a:t>
            </a:fld>
            <a:endParaRPr lang="en-US"/>
          </a:p>
        </p:txBody>
      </p:sp>
    </p:spTree>
    <p:extLst>
      <p:ext uri="{BB962C8B-B14F-4D97-AF65-F5344CB8AC3E}">
        <p14:creationId xmlns:p14="http://schemas.microsoft.com/office/powerpoint/2010/main" val="128072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6DCD8-19A1-214C-BDB1-1A174D66136B}" type="datetimeFigureOut">
              <a:rPr lang="en-US" smtClean="0"/>
              <a:t>4/15/2018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CB563-C0A1-9048-9FC4-B0A9712F6748}" type="slidenum">
              <a:rPr lang="en-US" smtClean="0"/>
              <a:t>‹#›</a:t>
            </a:fld>
            <a:endParaRPr lang="en-US"/>
          </a:p>
        </p:txBody>
      </p:sp>
    </p:spTree>
    <p:extLst>
      <p:ext uri="{BB962C8B-B14F-4D97-AF65-F5344CB8AC3E}">
        <p14:creationId xmlns:p14="http://schemas.microsoft.com/office/powerpoint/2010/main" val="71995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915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700838"/>
          </a:xfrm>
        </p:spPr>
        <p:txBody>
          <a:bodyPr>
            <a:noAutofit/>
          </a:bodyPr>
          <a:lstStyle/>
          <a:p>
            <a:r>
              <a:rPr lang="en-US" sz="4000" b="1" u="sng" dirty="0">
                <a:solidFill>
                  <a:srgbClr val="FFFF00"/>
                </a:solidFill>
              </a:rPr>
              <a:t>Galatians</a:t>
            </a:r>
            <a:r>
              <a:rPr lang="en-US" sz="4000" b="1" dirty="0">
                <a:solidFill>
                  <a:srgbClr val="FFFF00"/>
                </a:solidFill>
              </a:rPr>
              <a:t>:</a:t>
            </a:r>
            <a:r>
              <a:rPr lang="en-US" sz="4000" b="1" u="sng" dirty="0">
                <a:solidFill>
                  <a:srgbClr val="FFFF00"/>
                </a:solidFill>
              </a:rPr>
              <a:t>  </a:t>
            </a:r>
            <a:r>
              <a:rPr lang="en-US" sz="4000" b="1" dirty="0">
                <a:solidFill>
                  <a:schemeClr val="bg1"/>
                </a:solidFill>
              </a:rPr>
              <a:t>Paul an apostle—</a:t>
            </a:r>
            <a:r>
              <a:rPr lang="en-US" sz="4000" b="1" dirty="0">
                <a:solidFill>
                  <a:srgbClr val="FF0000"/>
                </a:solidFill>
              </a:rPr>
              <a:t>sent (appointed)</a:t>
            </a:r>
            <a:r>
              <a:rPr lang="en-US" sz="4000" b="1" dirty="0">
                <a:solidFill>
                  <a:schemeClr val="bg1"/>
                </a:solidFill>
              </a:rPr>
              <a:t>…by Jesus Christ and God the Father, who raised him from the dead—To the churches of Galatia…</a:t>
            </a:r>
          </a:p>
          <a:p>
            <a:r>
              <a:rPr lang="en-US" sz="4000" b="1" u="sng" dirty="0">
                <a:solidFill>
                  <a:srgbClr val="FFFF00"/>
                </a:solidFill>
              </a:rPr>
              <a:t>Ephesians</a:t>
            </a:r>
            <a:r>
              <a:rPr lang="en-US" sz="4000" b="1" dirty="0">
                <a:solidFill>
                  <a:srgbClr val="FFFF00"/>
                </a:solidFill>
              </a:rPr>
              <a:t>:</a:t>
            </a:r>
            <a:r>
              <a:rPr lang="en-US" sz="4000" b="1" dirty="0">
                <a:solidFill>
                  <a:schemeClr val="bg1"/>
                </a:solidFill>
              </a:rPr>
              <a:t>  Paul, an apostle of Christ Jesus by the will of God</a:t>
            </a:r>
            <a:r>
              <a:rPr lang="mr-IN" sz="4000" b="1" dirty="0">
                <a:solidFill>
                  <a:schemeClr val="bg1"/>
                </a:solidFill>
              </a:rPr>
              <a:t>…</a:t>
            </a:r>
            <a:r>
              <a:rPr lang="en-US" sz="4000" b="1" dirty="0">
                <a:solidFill>
                  <a:schemeClr val="bg1"/>
                </a:solidFill>
              </a:rPr>
              <a:t>To the </a:t>
            </a:r>
            <a:r>
              <a:rPr lang="en-US" sz="4000" b="1" dirty="0">
                <a:solidFill>
                  <a:srgbClr val="FF0000"/>
                </a:solidFill>
              </a:rPr>
              <a:t>saints</a:t>
            </a:r>
            <a:r>
              <a:rPr lang="en-US" sz="4000" b="1" dirty="0">
                <a:solidFill>
                  <a:schemeClr val="bg1"/>
                </a:solidFill>
              </a:rPr>
              <a:t> who are in Ephesus and are faithful in Christ Jesus</a:t>
            </a:r>
            <a:r>
              <a:rPr lang="mr-IN" sz="4000" b="1" dirty="0">
                <a:solidFill>
                  <a:schemeClr val="bg1"/>
                </a:solidFill>
              </a:rPr>
              <a:t>…</a:t>
            </a:r>
            <a:endParaRPr lang="en-US" sz="4000" b="1" dirty="0">
              <a:solidFill>
                <a:schemeClr val="bg1"/>
              </a:solidFill>
            </a:endParaRPr>
          </a:p>
          <a:p>
            <a:r>
              <a:rPr lang="en-US" sz="4000" b="1" u="sng" dirty="0">
                <a:solidFill>
                  <a:srgbClr val="FFFF00"/>
                </a:solidFill>
              </a:rPr>
              <a:t>Philippians</a:t>
            </a:r>
            <a:r>
              <a:rPr lang="en-US" sz="4000" b="1" dirty="0">
                <a:solidFill>
                  <a:schemeClr val="bg1"/>
                </a:solidFill>
              </a:rPr>
              <a:t>:  Paul</a:t>
            </a:r>
            <a:r>
              <a:rPr lang="mr-IN" sz="4000" b="1" dirty="0">
                <a:solidFill>
                  <a:schemeClr val="bg1"/>
                </a:solidFill>
              </a:rPr>
              <a:t>…</a:t>
            </a:r>
            <a:r>
              <a:rPr lang="en-US" sz="4000" b="1" dirty="0">
                <a:solidFill>
                  <a:schemeClr val="bg1"/>
                </a:solidFill>
              </a:rPr>
              <a:t>servant of Christ Jesus</a:t>
            </a:r>
            <a:r>
              <a:rPr lang="mr-IN" sz="4000" b="1" dirty="0">
                <a:solidFill>
                  <a:schemeClr val="bg1"/>
                </a:solidFill>
              </a:rPr>
              <a:t>…</a:t>
            </a:r>
            <a:r>
              <a:rPr lang="en-US" sz="4000" b="1" dirty="0">
                <a:solidFill>
                  <a:schemeClr val="bg1"/>
                </a:solidFill>
              </a:rPr>
              <a:t>To all the </a:t>
            </a:r>
            <a:r>
              <a:rPr lang="en-US" sz="4000" b="1" dirty="0">
                <a:solidFill>
                  <a:srgbClr val="FF0000"/>
                </a:solidFill>
              </a:rPr>
              <a:t>saints </a:t>
            </a:r>
            <a:r>
              <a:rPr lang="en-US" sz="4000" b="1" dirty="0">
                <a:solidFill>
                  <a:schemeClr val="bg1"/>
                </a:solidFill>
              </a:rPr>
              <a:t>in Christ Jesus who are in Philippi</a:t>
            </a:r>
            <a:r>
              <a:rPr lang="mr-IN" sz="4000" b="1" dirty="0">
                <a:solidFill>
                  <a:schemeClr val="bg1"/>
                </a:solidFill>
              </a:rPr>
              <a:t>…</a:t>
            </a:r>
            <a:endParaRPr lang="en-US" sz="4000" b="1" dirty="0">
              <a:solidFill>
                <a:schemeClr val="bg1"/>
              </a:solidFill>
            </a:endParaRPr>
          </a:p>
          <a:p>
            <a:r>
              <a:rPr lang="en-US" sz="4000" b="1" u="sng" dirty="0">
                <a:solidFill>
                  <a:srgbClr val="FFFF00"/>
                </a:solidFill>
              </a:rPr>
              <a:t>Colossians</a:t>
            </a:r>
            <a:r>
              <a:rPr lang="en-US" sz="4000" b="1" dirty="0">
                <a:solidFill>
                  <a:schemeClr val="bg1"/>
                </a:solidFill>
              </a:rPr>
              <a:t>:  Paul, an apostle of Christ Jesus by the will of God…To the </a:t>
            </a:r>
            <a:r>
              <a:rPr lang="en-US" sz="4000" b="1" dirty="0">
                <a:solidFill>
                  <a:srgbClr val="FF0000"/>
                </a:solidFill>
              </a:rPr>
              <a:t>saints</a:t>
            </a:r>
            <a:r>
              <a:rPr lang="en-US" sz="4000" b="1" dirty="0">
                <a:solidFill>
                  <a:schemeClr val="bg1"/>
                </a:solidFill>
              </a:rPr>
              <a:t> and faithful brothers and sisters  in Christ in Colossae</a:t>
            </a:r>
            <a:r>
              <a:rPr lang="mr-IN" sz="4000" b="1" dirty="0">
                <a:solidFill>
                  <a:schemeClr val="bg1"/>
                </a:solidFill>
              </a:rPr>
              <a:t>…</a:t>
            </a:r>
            <a:endParaRPr lang="en-US" sz="4000" b="1" dirty="0">
              <a:solidFill>
                <a:schemeClr val="bg1"/>
              </a:solidFill>
            </a:endParaRPr>
          </a:p>
          <a:p>
            <a:endParaRPr lang="en-US" sz="4000" b="1" dirty="0">
              <a:solidFill>
                <a:schemeClr val="bg1"/>
              </a:solidFill>
            </a:endParaRPr>
          </a:p>
          <a:p>
            <a:endParaRPr lang="en-US" sz="4000" b="1" dirty="0">
              <a:solidFill>
                <a:schemeClr val="bg1"/>
              </a:solidFill>
            </a:endParaRPr>
          </a:p>
          <a:p>
            <a:endParaRPr lang="en-US" sz="4000" b="1" dirty="0">
              <a:solidFill>
                <a:srgbClr val="FFFF00"/>
              </a:solidFill>
            </a:endParaRPr>
          </a:p>
        </p:txBody>
      </p:sp>
    </p:spTree>
    <p:extLst>
      <p:ext uri="{BB962C8B-B14F-4D97-AF65-F5344CB8AC3E}">
        <p14:creationId xmlns:p14="http://schemas.microsoft.com/office/powerpoint/2010/main" val="172952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13"/>
            <a:ext cx="10515600" cy="1243011"/>
          </a:xfrm>
        </p:spPr>
        <p:txBody>
          <a:bodyPr>
            <a:normAutofit/>
          </a:bodyPr>
          <a:lstStyle/>
          <a:p>
            <a:pPr algn="ctr"/>
            <a:r>
              <a:rPr lang="en-US" sz="7200" b="1" u="sng" dirty="0">
                <a:solidFill>
                  <a:schemeClr val="bg1"/>
                </a:solidFill>
              </a:rPr>
              <a:t>Hebrews 10:24-25</a:t>
            </a:r>
          </a:p>
        </p:txBody>
      </p:sp>
      <p:sp>
        <p:nvSpPr>
          <p:cNvPr id="3" name="Content Placeholder 2"/>
          <p:cNvSpPr>
            <a:spLocks noGrp="1"/>
          </p:cNvSpPr>
          <p:nvPr>
            <p:ph idx="1"/>
          </p:nvPr>
        </p:nvSpPr>
        <p:spPr>
          <a:xfrm>
            <a:off x="228600" y="1343025"/>
            <a:ext cx="11963400" cy="4833938"/>
          </a:xfrm>
        </p:spPr>
        <p:txBody>
          <a:bodyPr>
            <a:normAutofit/>
          </a:bodyPr>
          <a:lstStyle/>
          <a:p>
            <a:pPr marL="0" indent="0">
              <a:buNone/>
            </a:pPr>
            <a:r>
              <a:rPr lang="en-US" sz="5400" b="1" dirty="0">
                <a:solidFill>
                  <a:schemeClr val="bg1"/>
                </a:solidFill>
              </a:rPr>
              <a:t>And let us consider how to provoke one another to love and good deeds, not neglecting to meet together, as is the habit of some, but encouraging one another, and all the more as you see the Day approaching.</a:t>
            </a:r>
          </a:p>
        </p:txBody>
      </p:sp>
    </p:spTree>
    <p:extLst>
      <p:ext uri="{BB962C8B-B14F-4D97-AF65-F5344CB8AC3E}">
        <p14:creationId xmlns:p14="http://schemas.microsoft.com/office/powerpoint/2010/main" val="98243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699"/>
          </a:xfrm>
        </p:spPr>
        <p:txBody>
          <a:bodyPr>
            <a:normAutofit/>
          </a:bodyPr>
          <a:lstStyle/>
          <a:p>
            <a:pPr algn="ctr"/>
            <a:r>
              <a:rPr lang="en-US" sz="5400" b="1" u="sng" dirty="0">
                <a:solidFill>
                  <a:srgbClr val="FFFF00"/>
                </a:solidFill>
              </a:rPr>
              <a:t>2013 </a:t>
            </a:r>
            <a:r>
              <a:rPr lang="en-US" sz="5400" b="1" u="sng" dirty="0" err="1">
                <a:solidFill>
                  <a:srgbClr val="FFFF00"/>
                </a:solidFill>
              </a:rPr>
              <a:t>Barna</a:t>
            </a:r>
            <a:r>
              <a:rPr lang="en-US" sz="5400" b="1" u="sng" dirty="0">
                <a:solidFill>
                  <a:srgbClr val="FFFF00"/>
                </a:solidFill>
              </a:rPr>
              <a:t> Group Survey </a:t>
            </a:r>
          </a:p>
        </p:txBody>
      </p:sp>
      <p:sp>
        <p:nvSpPr>
          <p:cNvPr id="3" name="Content Placeholder 2"/>
          <p:cNvSpPr>
            <a:spLocks noGrp="1"/>
          </p:cNvSpPr>
          <p:nvPr>
            <p:ph idx="1"/>
          </p:nvPr>
        </p:nvSpPr>
        <p:spPr>
          <a:xfrm>
            <a:off x="442913" y="1028700"/>
            <a:ext cx="11572875" cy="5148263"/>
          </a:xfrm>
        </p:spPr>
        <p:txBody>
          <a:bodyPr>
            <a:noAutofit/>
          </a:bodyPr>
          <a:lstStyle/>
          <a:p>
            <a:pPr>
              <a:lnSpc>
                <a:spcPct val="100000"/>
              </a:lnSpc>
              <a:spcBef>
                <a:spcPts val="0"/>
              </a:spcBef>
            </a:pPr>
            <a:r>
              <a:rPr lang="en-US" sz="4400" b="1" dirty="0">
                <a:solidFill>
                  <a:srgbClr val="FFFF00"/>
                </a:solidFill>
              </a:rPr>
              <a:t>30% = attending church is very important</a:t>
            </a:r>
          </a:p>
          <a:p>
            <a:pPr>
              <a:lnSpc>
                <a:spcPct val="100000"/>
              </a:lnSpc>
              <a:spcBef>
                <a:spcPts val="0"/>
              </a:spcBef>
            </a:pPr>
            <a:r>
              <a:rPr lang="en-US" sz="4400" b="1" dirty="0">
                <a:solidFill>
                  <a:srgbClr val="FFFF00"/>
                </a:solidFill>
              </a:rPr>
              <a:t>40% = ambivalent about attending church</a:t>
            </a:r>
          </a:p>
          <a:p>
            <a:pPr>
              <a:lnSpc>
                <a:spcPct val="100000"/>
              </a:lnSpc>
              <a:spcBef>
                <a:spcPts val="0"/>
              </a:spcBef>
            </a:pPr>
            <a:r>
              <a:rPr lang="en-US" sz="4400" b="1" dirty="0">
                <a:solidFill>
                  <a:srgbClr val="FFFF00"/>
                </a:solidFill>
              </a:rPr>
              <a:t>30% = attending church is not important at all</a:t>
            </a:r>
          </a:p>
          <a:p>
            <a:pPr>
              <a:lnSpc>
                <a:spcPct val="100000"/>
              </a:lnSpc>
              <a:spcBef>
                <a:spcPts val="0"/>
              </a:spcBef>
            </a:pPr>
            <a:endParaRPr lang="en-US" sz="4400" b="1" dirty="0">
              <a:solidFill>
                <a:srgbClr val="FFFF00"/>
              </a:solidFill>
            </a:endParaRPr>
          </a:p>
          <a:p>
            <a:pPr>
              <a:lnSpc>
                <a:spcPct val="100000"/>
              </a:lnSpc>
              <a:spcBef>
                <a:spcPts val="0"/>
              </a:spcBef>
            </a:pPr>
            <a:r>
              <a:rPr lang="en-US" sz="4400" b="1" dirty="0">
                <a:solidFill>
                  <a:srgbClr val="FFC000"/>
                </a:solidFill>
              </a:rPr>
              <a:t>Ambivalent:</a:t>
            </a:r>
          </a:p>
          <a:p>
            <a:pPr>
              <a:lnSpc>
                <a:spcPct val="100000"/>
              </a:lnSpc>
              <a:spcBef>
                <a:spcPts val="0"/>
              </a:spcBef>
            </a:pPr>
            <a:r>
              <a:rPr lang="en-US" sz="4400" b="1" dirty="0">
                <a:solidFill>
                  <a:srgbClr val="FFC000"/>
                </a:solidFill>
              </a:rPr>
              <a:t>40% = “I can find God elsewhere”</a:t>
            </a:r>
          </a:p>
          <a:p>
            <a:pPr>
              <a:lnSpc>
                <a:spcPct val="100000"/>
              </a:lnSpc>
              <a:spcBef>
                <a:spcPts val="0"/>
              </a:spcBef>
            </a:pPr>
            <a:r>
              <a:rPr lang="en-US" sz="4400" b="1" dirty="0">
                <a:solidFill>
                  <a:srgbClr val="FFC000"/>
                </a:solidFill>
              </a:rPr>
              <a:t>35% = “It is not personally relevant”</a:t>
            </a:r>
          </a:p>
        </p:txBody>
      </p:sp>
    </p:spTree>
    <p:extLst>
      <p:ext uri="{BB962C8B-B14F-4D97-AF65-F5344CB8AC3E}">
        <p14:creationId xmlns:p14="http://schemas.microsoft.com/office/powerpoint/2010/main" val="105523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a:solidFill>
                  <a:schemeClr val="bg1"/>
                </a:solidFill>
              </a:rPr>
              <a:t>1 Corinthians 6:19 (NLT)</a:t>
            </a:r>
          </a:p>
        </p:txBody>
      </p:sp>
      <p:sp>
        <p:nvSpPr>
          <p:cNvPr id="3" name="Content Placeholder 2"/>
          <p:cNvSpPr>
            <a:spLocks noGrp="1"/>
          </p:cNvSpPr>
          <p:nvPr>
            <p:ph idx="1"/>
          </p:nvPr>
        </p:nvSpPr>
        <p:spPr>
          <a:xfrm>
            <a:off x="185738" y="1825625"/>
            <a:ext cx="11758612" cy="4351338"/>
          </a:xfrm>
        </p:spPr>
        <p:txBody>
          <a:bodyPr>
            <a:normAutofit/>
          </a:bodyPr>
          <a:lstStyle/>
          <a:p>
            <a:pPr marL="0" indent="0">
              <a:buNone/>
            </a:pPr>
            <a:r>
              <a:rPr lang="en-US" sz="6000" b="1" dirty="0">
                <a:solidFill>
                  <a:schemeClr val="bg1"/>
                </a:solidFill>
              </a:rPr>
              <a:t>Don’t you realize that your </a:t>
            </a:r>
            <a:r>
              <a:rPr lang="en-US" sz="6000" b="1" i="1" dirty="0">
                <a:solidFill>
                  <a:srgbClr val="FFC000"/>
                </a:solidFill>
              </a:rPr>
              <a:t>(plural—soma </a:t>
            </a:r>
            <a:r>
              <a:rPr lang="en-US" sz="6000" b="1" i="1" dirty="0" err="1">
                <a:solidFill>
                  <a:srgbClr val="FFC000"/>
                </a:solidFill>
              </a:rPr>
              <a:t>humon</a:t>
            </a:r>
            <a:r>
              <a:rPr lang="en-US" sz="6000" b="1" i="1" dirty="0">
                <a:solidFill>
                  <a:srgbClr val="FFC000"/>
                </a:solidFill>
              </a:rPr>
              <a:t>) </a:t>
            </a:r>
            <a:r>
              <a:rPr lang="en-US" sz="6000" b="1" dirty="0">
                <a:solidFill>
                  <a:schemeClr val="bg1"/>
                </a:solidFill>
              </a:rPr>
              <a:t>body is the temple </a:t>
            </a:r>
            <a:r>
              <a:rPr lang="en-US" sz="6000" b="1" i="1" dirty="0">
                <a:solidFill>
                  <a:srgbClr val="FFC000"/>
                </a:solidFill>
              </a:rPr>
              <a:t>(singular-naos) </a:t>
            </a:r>
            <a:r>
              <a:rPr lang="en-US" sz="6000" b="1" dirty="0">
                <a:solidFill>
                  <a:schemeClr val="bg1"/>
                </a:solidFill>
              </a:rPr>
              <a:t>of the Holy Spirit, who lives in you and was given to you by God?</a:t>
            </a:r>
          </a:p>
        </p:txBody>
      </p:sp>
    </p:spTree>
    <p:extLst>
      <p:ext uri="{BB962C8B-B14F-4D97-AF65-F5344CB8AC3E}">
        <p14:creationId xmlns:p14="http://schemas.microsoft.com/office/powerpoint/2010/main" val="127219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314449"/>
            <a:ext cx="12372975" cy="486251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“As a Functioning Missionary, </a:t>
            </a:r>
          </a:p>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I will be a Saint who Shows up!”</a:t>
            </a:r>
          </a:p>
        </p:txBody>
      </p:sp>
    </p:spTree>
    <p:extLst>
      <p:ext uri="{BB962C8B-B14F-4D97-AF65-F5344CB8AC3E}">
        <p14:creationId xmlns:p14="http://schemas.microsoft.com/office/powerpoint/2010/main" val="144378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5"/>
            <a:ext cx="12192000" cy="4351338"/>
          </a:xfrm>
        </p:spPr>
        <p:txBody>
          <a:bodyPr>
            <a:normAutofit/>
          </a:bodyPr>
          <a:lstStyle/>
          <a:p>
            <a:pPr marL="0" indent="0" algn="ctr">
              <a:buNone/>
            </a:pPr>
            <a:r>
              <a:rPr lang="en-US" sz="6000" b="1" dirty="0">
                <a:solidFill>
                  <a:srgbClr val="FFFF00"/>
                </a:solidFill>
              </a:rPr>
              <a:t>2. As a Functioning Missionary, </a:t>
            </a:r>
          </a:p>
          <a:p>
            <a:pPr marL="0" indent="0" algn="ctr">
              <a:buNone/>
            </a:pPr>
            <a:r>
              <a:rPr lang="en-US" sz="6000" b="1" dirty="0">
                <a:solidFill>
                  <a:srgbClr val="FFFF00"/>
                </a:solidFill>
              </a:rPr>
              <a:t>I will be a Stakeholder who Supplies.</a:t>
            </a:r>
          </a:p>
        </p:txBody>
      </p:sp>
    </p:spTree>
    <p:extLst>
      <p:ext uri="{BB962C8B-B14F-4D97-AF65-F5344CB8AC3E}">
        <p14:creationId xmlns:p14="http://schemas.microsoft.com/office/powerpoint/2010/main" val="1345205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5824"/>
          </a:xfrm>
        </p:spPr>
        <p:txBody>
          <a:bodyPr>
            <a:normAutofit/>
          </a:bodyPr>
          <a:lstStyle/>
          <a:p>
            <a:pPr algn="ctr"/>
            <a:r>
              <a:rPr lang="en-US" sz="5400" b="1" u="sng">
                <a:solidFill>
                  <a:schemeClr val="bg1"/>
                </a:solidFill>
              </a:rPr>
              <a:t>1 Corinthians 12:12,18-21,27</a:t>
            </a:r>
          </a:p>
        </p:txBody>
      </p:sp>
      <p:sp>
        <p:nvSpPr>
          <p:cNvPr id="3" name="Content Placeholder 2"/>
          <p:cNvSpPr>
            <a:spLocks noGrp="1"/>
          </p:cNvSpPr>
          <p:nvPr>
            <p:ph idx="1"/>
          </p:nvPr>
        </p:nvSpPr>
        <p:spPr>
          <a:xfrm>
            <a:off x="0" y="771525"/>
            <a:ext cx="12192000" cy="6086475"/>
          </a:xfrm>
        </p:spPr>
        <p:txBody>
          <a:bodyPr>
            <a:noAutofit/>
          </a:bodyPr>
          <a:lstStyle/>
          <a:p>
            <a:pPr marL="0" indent="0">
              <a:buNone/>
            </a:pPr>
            <a:r>
              <a:rPr lang="en-US" sz="4400" b="1" dirty="0">
                <a:solidFill>
                  <a:schemeClr val="bg1"/>
                </a:solidFill>
              </a:rPr>
              <a:t>For just as the body is one and has many members, and all the members of the body, though many, are one body, so it is with Christ</a:t>
            </a:r>
            <a:r>
              <a:rPr lang="mr-IN" sz="4400" b="1" dirty="0">
                <a:solidFill>
                  <a:schemeClr val="bg1"/>
                </a:solidFill>
              </a:rPr>
              <a:t>…</a:t>
            </a:r>
            <a:r>
              <a:rPr lang="en-US" sz="4400" b="1" dirty="0">
                <a:solidFill>
                  <a:schemeClr val="bg1"/>
                </a:solidFill>
              </a:rPr>
              <a:t>God arranged the members in the body, each one of them, as he chose. If all were a single member, where would the body be? As it is, there are many members, yet one body. The eye cannot say to the hand, “I have no need of you,” nor again the head to the feet, “I have no need of you</a:t>
            </a:r>
            <a:r>
              <a:rPr lang="mr-IN" sz="4400" b="1" dirty="0">
                <a:solidFill>
                  <a:schemeClr val="bg1"/>
                </a:solidFill>
              </a:rPr>
              <a:t>…</a:t>
            </a:r>
            <a:r>
              <a:rPr lang="en-US" sz="4400" b="1" dirty="0">
                <a:solidFill>
                  <a:schemeClr val="bg1"/>
                </a:solidFill>
              </a:rPr>
              <a:t>You are the body of Christ and individually members of it.</a:t>
            </a:r>
          </a:p>
        </p:txBody>
      </p:sp>
    </p:spTree>
    <p:extLst>
      <p:ext uri="{BB962C8B-B14F-4D97-AF65-F5344CB8AC3E}">
        <p14:creationId xmlns:p14="http://schemas.microsoft.com/office/powerpoint/2010/main" val="16354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2875" y="1825625"/>
            <a:ext cx="12049125" cy="4351338"/>
          </a:xfrm>
        </p:spPr>
        <p:txBody>
          <a:bodyPr>
            <a:noAutofit/>
          </a:bodyPr>
          <a:lstStyle/>
          <a:p>
            <a:pPr marL="0" indent="0">
              <a:buNone/>
            </a:pPr>
            <a:r>
              <a:rPr lang="en-US" sz="5400" b="1" dirty="0">
                <a:solidFill>
                  <a:srgbClr val="ADF55F"/>
                </a:solidFill>
              </a:rPr>
              <a:t>“The Body of Christ metaphor asserts, at the very least, that an individual apart from a congregation is a form of life that the New Testament does not envision.”  </a:t>
            </a:r>
          </a:p>
          <a:p>
            <a:pPr marL="0" indent="0">
              <a:buNone/>
            </a:pPr>
            <a:r>
              <a:rPr lang="en-US" sz="5400" b="1" dirty="0">
                <a:solidFill>
                  <a:srgbClr val="ADF55F"/>
                </a:solidFill>
              </a:rPr>
              <a:t>                                      --William </a:t>
            </a:r>
            <a:r>
              <a:rPr lang="en-US" sz="5400" b="1" dirty="0" err="1">
                <a:solidFill>
                  <a:srgbClr val="ADF55F"/>
                </a:solidFill>
              </a:rPr>
              <a:t>Willimon</a:t>
            </a:r>
            <a:endParaRPr lang="en-US" sz="5400" b="1" dirty="0">
              <a:solidFill>
                <a:srgbClr val="ADF55F"/>
              </a:solidFill>
            </a:endParaRPr>
          </a:p>
        </p:txBody>
      </p:sp>
    </p:spTree>
    <p:extLst>
      <p:ext uri="{BB962C8B-B14F-4D97-AF65-F5344CB8AC3E}">
        <p14:creationId xmlns:p14="http://schemas.microsoft.com/office/powerpoint/2010/main" val="199764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1825625"/>
            <a:ext cx="12087224" cy="4351338"/>
          </a:xfrm>
        </p:spPr>
        <p:txBody>
          <a:bodyPr>
            <a:normAutofit/>
          </a:bodyPr>
          <a:lstStyle/>
          <a:p>
            <a:pPr marL="0" indent="0" algn="ctr">
              <a:buNone/>
            </a:pPr>
            <a:r>
              <a:rPr lang="en-US" sz="5400" b="1" dirty="0">
                <a:solidFill>
                  <a:srgbClr val="FFFF00"/>
                </a:solidFill>
              </a:rPr>
              <a:t>“As a Functioning Missionary, </a:t>
            </a:r>
          </a:p>
          <a:p>
            <a:pPr marL="0" indent="0" algn="ctr">
              <a:buNone/>
            </a:pPr>
            <a:r>
              <a:rPr lang="en-US" sz="5400" b="1" dirty="0">
                <a:solidFill>
                  <a:srgbClr val="FFFF00"/>
                </a:solidFill>
              </a:rPr>
              <a:t>I will be a Stakeholder who Supplies!”</a:t>
            </a:r>
            <a:endParaRPr lang="en-US" sz="5400" dirty="0"/>
          </a:p>
        </p:txBody>
      </p:sp>
    </p:spTree>
    <p:extLst>
      <p:ext uri="{BB962C8B-B14F-4D97-AF65-F5344CB8AC3E}">
        <p14:creationId xmlns:p14="http://schemas.microsoft.com/office/powerpoint/2010/main" val="5347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 y="1825625"/>
            <a:ext cx="12077699" cy="4351338"/>
          </a:xfrm>
        </p:spPr>
        <p:txBody>
          <a:bodyPr>
            <a:normAutofit/>
          </a:bodyPr>
          <a:lstStyle/>
          <a:p>
            <a:pPr marL="0" indent="0" algn="ctr">
              <a:buNone/>
            </a:pPr>
            <a:r>
              <a:rPr lang="en-US" sz="7200" b="1" dirty="0">
                <a:solidFill>
                  <a:srgbClr val="FFFF00"/>
                </a:solidFill>
              </a:rPr>
              <a:t>3. As a Functioning Missionary, </a:t>
            </a:r>
          </a:p>
          <a:p>
            <a:pPr marL="0" indent="0" algn="ctr">
              <a:buNone/>
            </a:pPr>
            <a:r>
              <a:rPr lang="en-US" sz="7200" b="1" dirty="0">
                <a:solidFill>
                  <a:srgbClr val="FFFF00"/>
                </a:solidFill>
              </a:rPr>
              <a:t>I will be a Slave who is Sent.</a:t>
            </a:r>
          </a:p>
        </p:txBody>
      </p:sp>
    </p:spTree>
    <p:extLst>
      <p:ext uri="{BB962C8B-B14F-4D97-AF65-F5344CB8AC3E}">
        <p14:creationId xmlns:p14="http://schemas.microsoft.com/office/powerpoint/2010/main" val="73537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b="1" dirty="0">
                <a:solidFill>
                  <a:srgbClr val="FFFF00"/>
                </a:solidFill>
              </a:rPr>
              <a:t>I AM A MISSIONARY</a:t>
            </a:r>
          </a:p>
        </p:txBody>
      </p:sp>
    </p:spTree>
    <p:extLst>
      <p:ext uri="{BB962C8B-B14F-4D97-AF65-F5344CB8AC3E}">
        <p14:creationId xmlns:p14="http://schemas.microsoft.com/office/powerpoint/2010/main" val="1472843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828675"/>
            <a:ext cx="12191999" cy="5348288"/>
          </a:xfrm>
        </p:spPr>
        <p:txBody>
          <a:bodyPr>
            <a:noAutofit/>
          </a:bodyPr>
          <a:lstStyle/>
          <a:p>
            <a:r>
              <a:rPr lang="en-US" sz="6000" b="1" dirty="0">
                <a:solidFill>
                  <a:srgbClr val="FFEEB0"/>
                </a:solidFill>
              </a:rPr>
              <a:t>“servant” = </a:t>
            </a:r>
            <a:r>
              <a:rPr lang="en-US" sz="6000" b="1" i="1" dirty="0" err="1">
                <a:solidFill>
                  <a:srgbClr val="FFEEB0"/>
                </a:solidFill>
              </a:rPr>
              <a:t>doulos</a:t>
            </a:r>
            <a:r>
              <a:rPr lang="en-US" sz="6000" b="1" i="1" dirty="0">
                <a:solidFill>
                  <a:srgbClr val="FFEEB0"/>
                </a:solidFill>
              </a:rPr>
              <a:t> </a:t>
            </a:r>
            <a:r>
              <a:rPr lang="en-US" sz="6000" b="1" dirty="0">
                <a:solidFill>
                  <a:srgbClr val="FFEEB0"/>
                </a:solidFill>
              </a:rPr>
              <a:t>=“slave”</a:t>
            </a:r>
          </a:p>
          <a:p>
            <a:endParaRPr lang="en-US" sz="6000" b="1" dirty="0">
              <a:solidFill>
                <a:srgbClr val="FFEEB0"/>
              </a:solidFill>
            </a:endParaRPr>
          </a:p>
          <a:p>
            <a:r>
              <a:rPr lang="en-US" sz="6000" b="1" dirty="0">
                <a:solidFill>
                  <a:srgbClr val="FFEEB0"/>
                </a:solidFill>
              </a:rPr>
              <a:t>“apostle” = </a:t>
            </a:r>
            <a:r>
              <a:rPr lang="en-US" sz="6000" b="1" i="1" dirty="0" err="1">
                <a:solidFill>
                  <a:srgbClr val="FFEEB0"/>
                </a:solidFill>
              </a:rPr>
              <a:t>apostello</a:t>
            </a:r>
            <a:r>
              <a:rPr lang="en-US" sz="6000" b="1" i="1" dirty="0">
                <a:solidFill>
                  <a:srgbClr val="FFEEB0"/>
                </a:solidFill>
              </a:rPr>
              <a:t> </a:t>
            </a:r>
            <a:r>
              <a:rPr lang="en-US" sz="6000" b="1" dirty="0">
                <a:solidFill>
                  <a:srgbClr val="FFEEB0"/>
                </a:solidFill>
              </a:rPr>
              <a:t>= “sent one”</a:t>
            </a:r>
          </a:p>
          <a:p>
            <a:pPr marL="0" indent="0">
              <a:buNone/>
            </a:pPr>
            <a:endParaRPr lang="en-US" sz="6000" b="1" dirty="0">
              <a:solidFill>
                <a:srgbClr val="FFEEB0"/>
              </a:solidFill>
            </a:endParaRPr>
          </a:p>
          <a:p>
            <a:r>
              <a:rPr lang="en-US" sz="6000" b="1" dirty="0">
                <a:solidFill>
                  <a:srgbClr val="FFEEB0"/>
                </a:solidFill>
              </a:rPr>
              <a:t>“church” = </a:t>
            </a:r>
            <a:r>
              <a:rPr lang="en-US" sz="6000" b="1" i="1" dirty="0">
                <a:solidFill>
                  <a:srgbClr val="FFEEB0"/>
                </a:solidFill>
              </a:rPr>
              <a:t>ecclesia</a:t>
            </a:r>
            <a:r>
              <a:rPr lang="en-US" sz="6000" b="1" dirty="0">
                <a:solidFill>
                  <a:srgbClr val="FFEEB0"/>
                </a:solidFill>
              </a:rPr>
              <a:t> = “called out”</a:t>
            </a:r>
          </a:p>
        </p:txBody>
      </p:sp>
    </p:spTree>
    <p:extLst>
      <p:ext uri="{BB962C8B-B14F-4D97-AF65-F5344CB8AC3E}">
        <p14:creationId xmlns:p14="http://schemas.microsoft.com/office/powerpoint/2010/main" val="161030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8687"/>
          </a:xfrm>
        </p:spPr>
        <p:txBody>
          <a:bodyPr/>
          <a:lstStyle/>
          <a:p>
            <a:pPr algn="ctr"/>
            <a:r>
              <a:rPr lang="en-US" b="1" u="sng" dirty="0">
                <a:solidFill>
                  <a:schemeClr val="bg1"/>
                </a:solidFill>
              </a:rPr>
              <a:t>Paul’s Opening Salutations:</a:t>
            </a:r>
          </a:p>
        </p:txBody>
      </p:sp>
      <p:sp>
        <p:nvSpPr>
          <p:cNvPr id="3" name="Content Placeholder 2"/>
          <p:cNvSpPr>
            <a:spLocks noGrp="1"/>
          </p:cNvSpPr>
          <p:nvPr>
            <p:ph idx="1"/>
          </p:nvPr>
        </p:nvSpPr>
        <p:spPr>
          <a:xfrm>
            <a:off x="1" y="828674"/>
            <a:ext cx="11987212" cy="6029325"/>
          </a:xfrm>
        </p:spPr>
        <p:txBody>
          <a:bodyPr>
            <a:normAutofit fontScale="92500"/>
          </a:bodyPr>
          <a:lstStyle/>
          <a:p>
            <a:r>
              <a:rPr lang="en-US" sz="4400" b="1" u="sng" dirty="0">
                <a:solidFill>
                  <a:srgbClr val="FFFF00"/>
                </a:solidFill>
              </a:rPr>
              <a:t>Romans</a:t>
            </a:r>
            <a:r>
              <a:rPr lang="en-US" sz="4400" b="1" dirty="0">
                <a:solidFill>
                  <a:srgbClr val="FFFF00"/>
                </a:solidFill>
              </a:rPr>
              <a:t>: </a:t>
            </a:r>
            <a:r>
              <a:rPr lang="en-US" sz="4400" b="1" dirty="0">
                <a:solidFill>
                  <a:schemeClr val="bg1"/>
                </a:solidFill>
              </a:rPr>
              <a:t>Paul, a </a:t>
            </a:r>
            <a:r>
              <a:rPr lang="en-US" sz="4400" b="1" dirty="0">
                <a:solidFill>
                  <a:srgbClr val="00B0F0"/>
                </a:solidFill>
              </a:rPr>
              <a:t>servant </a:t>
            </a:r>
            <a:r>
              <a:rPr lang="en-US" sz="4400" b="1" dirty="0">
                <a:solidFill>
                  <a:schemeClr val="bg1"/>
                </a:solidFill>
              </a:rPr>
              <a:t>of Jesus Christ, called to be an </a:t>
            </a:r>
            <a:r>
              <a:rPr lang="en-US" sz="4400" b="1" dirty="0">
                <a:solidFill>
                  <a:srgbClr val="FFC000"/>
                </a:solidFill>
              </a:rPr>
              <a:t>apostle</a:t>
            </a:r>
            <a:r>
              <a:rPr lang="en-US" sz="4400" b="1" dirty="0">
                <a:solidFill>
                  <a:schemeClr val="bg1"/>
                </a:solidFill>
              </a:rPr>
              <a:t>, set apart for the gospel of God</a:t>
            </a:r>
            <a:r>
              <a:rPr lang="mr-IN" sz="4400" b="1" dirty="0">
                <a:solidFill>
                  <a:schemeClr val="bg1"/>
                </a:solidFill>
              </a:rPr>
              <a:t>…</a:t>
            </a:r>
            <a:r>
              <a:rPr lang="en-US" sz="4400" b="1" dirty="0">
                <a:solidFill>
                  <a:schemeClr val="bg1"/>
                </a:solidFill>
              </a:rPr>
              <a:t>To all God’s beloved in Rome, who are called to be saints</a:t>
            </a:r>
            <a:r>
              <a:rPr lang="mr-IN" sz="4400" b="1" dirty="0">
                <a:solidFill>
                  <a:schemeClr val="bg1"/>
                </a:solidFill>
              </a:rPr>
              <a:t>…</a:t>
            </a:r>
            <a:endParaRPr lang="en-US" sz="4400" b="1" dirty="0">
              <a:solidFill>
                <a:schemeClr val="bg1"/>
              </a:solidFill>
            </a:endParaRPr>
          </a:p>
          <a:p>
            <a:r>
              <a:rPr lang="en-US" sz="4400" b="1" u="sng" dirty="0">
                <a:solidFill>
                  <a:srgbClr val="FFFF00"/>
                </a:solidFill>
              </a:rPr>
              <a:t>1 Corinthians</a:t>
            </a:r>
            <a:r>
              <a:rPr lang="en-US" sz="4400" b="1" dirty="0">
                <a:solidFill>
                  <a:srgbClr val="FFFF00"/>
                </a:solidFill>
              </a:rPr>
              <a:t>:  </a:t>
            </a:r>
            <a:r>
              <a:rPr lang="en-US" sz="4400" b="1" dirty="0">
                <a:solidFill>
                  <a:schemeClr val="bg1"/>
                </a:solidFill>
              </a:rPr>
              <a:t>Paul, called to be an </a:t>
            </a:r>
            <a:r>
              <a:rPr lang="en-US" sz="4400" b="1" dirty="0">
                <a:solidFill>
                  <a:srgbClr val="FFC000"/>
                </a:solidFill>
              </a:rPr>
              <a:t>apostle</a:t>
            </a:r>
            <a:r>
              <a:rPr lang="en-US" sz="4400" b="1" dirty="0">
                <a:solidFill>
                  <a:schemeClr val="bg1"/>
                </a:solidFill>
              </a:rPr>
              <a:t> of Christ Jesus…To the </a:t>
            </a:r>
            <a:r>
              <a:rPr lang="en-US" sz="4400" b="1" dirty="0">
                <a:solidFill>
                  <a:srgbClr val="ADF55F"/>
                </a:solidFill>
              </a:rPr>
              <a:t>church </a:t>
            </a:r>
            <a:r>
              <a:rPr lang="en-US" sz="4400" b="1" dirty="0">
                <a:solidFill>
                  <a:schemeClr val="bg1"/>
                </a:solidFill>
              </a:rPr>
              <a:t>of God that is in Corinth, to those who are sanctified in Christ Jesus, called to be saints…</a:t>
            </a:r>
          </a:p>
          <a:p>
            <a:r>
              <a:rPr lang="en-US" sz="4400" b="1" u="sng" dirty="0">
                <a:solidFill>
                  <a:srgbClr val="FFFF00"/>
                </a:solidFill>
              </a:rPr>
              <a:t>2 Corinthians</a:t>
            </a:r>
            <a:r>
              <a:rPr lang="en-US" sz="4400" b="1" dirty="0">
                <a:solidFill>
                  <a:srgbClr val="FFFF00"/>
                </a:solidFill>
              </a:rPr>
              <a:t>:</a:t>
            </a:r>
            <a:r>
              <a:rPr lang="en-US" sz="4400" b="1" dirty="0">
                <a:solidFill>
                  <a:schemeClr val="bg1"/>
                </a:solidFill>
              </a:rPr>
              <a:t>  Paul, an </a:t>
            </a:r>
            <a:r>
              <a:rPr lang="en-US" sz="4400" b="1" dirty="0">
                <a:solidFill>
                  <a:srgbClr val="FFC000"/>
                </a:solidFill>
              </a:rPr>
              <a:t>apostle</a:t>
            </a:r>
            <a:r>
              <a:rPr lang="en-US" sz="4400" b="1" dirty="0">
                <a:solidFill>
                  <a:schemeClr val="bg1"/>
                </a:solidFill>
              </a:rPr>
              <a:t> of Christ Jesus by the will of God…To the </a:t>
            </a:r>
            <a:r>
              <a:rPr lang="en-US" sz="4400" b="1" dirty="0">
                <a:solidFill>
                  <a:srgbClr val="ADF55F"/>
                </a:solidFill>
              </a:rPr>
              <a:t>church</a:t>
            </a:r>
            <a:r>
              <a:rPr lang="en-US" sz="4400" b="1" dirty="0">
                <a:solidFill>
                  <a:schemeClr val="bg1"/>
                </a:solidFill>
              </a:rPr>
              <a:t> of God that is in Corinth, to all the saints</a:t>
            </a:r>
            <a:r>
              <a:rPr lang="mr-IN" sz="4400" b="1" dirty="0">
                <a:solidFill>
                  <a:schemeClr val="bg1"/>
                </a:solidFill>
              </a:rPr>
              <a:t>…</a:t>
            </a:r>
            <a:r>
              <a:rPr lang="en-US" sz="4400" b="1" dirty="0">
                <a:solidFill>
                  <a:srgbClr val="FF0000"/>
                </a:solidFill>
              </a:rPr>
              <a:t> </a:t>
            </a:r>
          </a:p>
          <a:p>
            <a:endParaRPr lang="en-US" sz="4000" b="1" dirty="0">
              <a:solidFill>
                <a:srgbClr val="FF0000"/>
              </a:solidFill>
            </a:endParaRPr>
          </a:p>
          <a:p>
            <a:endParaRPr lang="en-US" sz="4000" b="1" dirty="0">
              <a:solidFill>
                <a:srgbClr val="FF0000"/>
              </a:solidFill>
            </a:endParaRPr>
          </a:p>
          <a:p>
            <a:endParaRPr lang="en-US" b="1" dirty="0">
              <a:solidFill>
                <a:schemeClr val="bg1"/>
              </a:solidFill>
            </a:endParaRPr>
          </a:p>
          <a:p>
            <a:endParaRPr lang="en-US" b="1"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159869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700838"/>
          </a:xfrm>
        </p:spPr>
        <p:txBody>
          <a:bodyPr>
            <a:noAutofit/>
          </a:bodyPr>
          <a:lstStyle/>
          <a:p>
            <a:r>
              <a:rPr lang="en-US" sz="4000" b="1" u="sng" dirty="0">
                <a:solidFill>
                  <a:srgbClr val="FFFF00"/>
                </a:solidFill>
              </a:rPr>
              <a:t>Galatians</a:t>
            </a:r>
            <a:r>
              <a:rPr lang="en-US" sz="4000" b="1" dirty="0">
                <a:solidFill>
                  <a:srgbClr val="FFFF00"/>
                </a:solidFill>
              </a:rPr>
              <a:t>:</a:t>
            </a:r>
            <a:r>
              <a:rPr lang="en-US" sz="4000" b="1" u="sng" dirty="0">
                <a:solidFill>
                  <a:srgbClr val="FFFF00"/>
                </a:solidFill>
              </a:rPr>
              <a:t>  </a:t>
            </a:r>
            <a:r>
              <a:rPr lang="en-US" sz="4000" b="1" dirty="0">
                <a:solidFill>
                  <a:schemeClr val="bg1"/>
                </a:solidFill>
              </a:rPr>
              <a:t>Paul an </a:t>
            </a:r>
            <a:r>
              <a:rPr lang="en-US" sz="4000" b="1" dirty="0">
                <a:solidFill>
                  <a:srgbClr val="FFC000"/>
                </a:solidFill>
              </a:rPr>
              <a:t>apostle</a:t>
            </a:r>
            <a:r>
              <a:rPr lang="en-US" sz="4000" b="1" dirty="0">
                <a:solidFill>
                  <a:schemeClr val="bg1"/>
                </a:solidFill>
              </a:rPr>
              <a:t>—sent (appointed)…by Jesus Christ and God the Father, who raised him from the dead—To the </a:t>
            </a:r>
            <a:r>
              <a:rPr lang="en-US" sz="4000" b="1" dirty="0">
                <a:solidFill>
                  <a:srgbClr val="ADF55F"/>
                </a:solidFill>
              </a:rPr>
              <a:t>churches </a:t>
            </a:r>
            <a:r>
              <a:rPr lang="en-US" sz="4000" b="1" dirty="0">
                <a:solidFill>
                  <a:schemeClr val="bg1"/>
                </a:solidFill>
              </a:rPr>
              <a:t>of Galatia…</a:t>
            </a:r>
          </a:p>
          <a:p>
            <a:r>
              <a:rPr lang="en-US" sz="4000" b="1" u="sng" dirty="0">
                <a:solidFill>
                  <a:srgbClr val="FFFF00"/>
                </a:solidFill>
              </a:rPr>
              <a:t>Ephesians</a:t>
            </a:r>
            <a:r>
              <a:rPr lang="en-US" sz="4000" b="1" dirty="0">
                <a:solidFill>
                  <a:srgbClr val="FFFF00"/>
                </a:solidFill>
              </a:rPr>
              <a:t>:</a:t>
            </a:r>
            <a:r>
              <a:rPr lang="en-US" sz="4000" b="1" dirty="0">
                <a:solidFill>
                  <a:schemeClr val="bg1"/>
                </a:solidFill>
              </a:rPr>
              <a:t>  Paul, an </a:t>
            </a:r>
            <a:r>
              <a:rPr lang="en-US" sz="4000" b="1" dirty="0">
                <a:solidFill>
                  <a:srgbClr val="FFC000"/>
                </a:solidFill>
              </a:rPr>
              <a:t>apostle </a:t>
            </a:r>
            <a:r>
              <a:rPr lang="en-US" sz="4000" b="1" dirty="0">
                <a:solidFill>
                  <a:schemeClr val="bg1"/>
                </a:solidFill>
              </a:rPr>
              <a:t>of Christ Jesus by the will of God</a:t>
            </a:r>
            <a:r>
              <a:rPr lang="mr-IN" sz="4000" b="1" dirty="0">
                <a:solidFill>
                  <a:schemeClr val="bg1"/>
                </a:solidFill>
              </a:rPr>
              <a:t>…</a:t>
            </a:r>
            <a:r>
              <a:rPr lang="en-US" sz="4000" b="1" dirty="0">
                <a:solidFill>
                  <a:schemeClr val="bg1"/>
                </a:solidFill>
              </a:rPr>
              <a:t>To the saints who are in Ephesus and are faithful in Christ Jesus</a:t>
            </a:r>
            <a:r>
              <a:rPr lang="mr-IN" sz="4000" b="1" dirty="0">
                <a:solidFill>
                  <a:schemeClr val="bg1"/>
                </a:solidFill>
              </a:rPr>
              <a:t>…</a:t>
            </a:r>
            <a:endParaRPr lang="en-US" sz="4000" b="1" dirty="0">
              <a:solidFill>
                <a:schemeClr val="bg1"/>
              </a:solidFill>
            </a:endParaRPr>
          </a:p>
          <a:p>
            <a:r>
              <a:rPr lang="en-US" sz="4000" b="1" u="sng" dirty="0">
                <a:solidFill>
                  <a:srgbClr val="FFFF00"/>
                </a:solidFill>
              </a:rPr>
              <a:t>Philippians</a:t>
            </a:r>
            <a:r>
              <a:rPr lang="en-US" sz="4000" b="1" dirty="0">
                <a:solidFill>
                  <a:schemeClr val="bg1"/>
                </a:solidFill>
              </a:rPr>
              <a:t>:  Paul</a:t>
            </a:r>
            <a:r>
              <a:rPr lang="mr-IN" sz="4000" b="1" dirty="0">
                <a:solidFill>
                  <a:schemeClr val="bg1"/>
                </a:solidFill>
              </a:rPr>
              <a:t>…</a:t>
            </a:r>
            <a:r>
              <a:rPr lang="en-US" sz="4000" b="1" dirty="0">
                <a:solidFill>
                  <a:srgbClr val="00B0F0"/>
                </a:solidFill>
              </a:rPr>
              <a:t>servant</a:t>
            </a:r>
            <a:r>
              <a:rPr lang="en-US" sz="4000" b="1" dirty="0">
                <a:solidFill>
                  <a:schemeClr val="bg1"/>
                </a:solidFill>
              </a:rPr>
              <a:t> of Christ Jesus</a:t>
            </a:r>
            <a:r>
              <a:rPr lang="mr-IN" sz="4000" b="1" dirty="0">
                <a:solidFill>
                  <a:schemeClr val="bg1"/>
                </a:solidFill>
              </a:rPr>
              <a:t>…</a:t>
            </a:r>
            <a:r>
              <a:rPr lang="en-US" sz="4000" b="1" dirty="0">
                <a:solidFill>
                  <a:schemeClr val="bg1"/>
                </a:solidFill>
              </a:rPr>
              <a:t>To all the saints</a:t>
            </a:r>
            <a:r>
              <a:rPr lang="en-US" sz="4000" b="1" dirty="0">
                <a:solidFill>
                  <a:srgbClr val="FF0000"/>
                </a:solidFill>
              </a:rPr>
              <a:t> </a:t>
            </a:r>
            <a:r>
              <a:rPr lang="en-US" sz="4000" b="1" dirty="0">
                <a:solidFill>
                  <a:schemeClr val="bg1"/>
                </a:solidFill>
              </a:rPr>
              <a:t>in Christ Jesus who are in Philippi</a:t>
            </a:r>
            <a:r>
              <a:rPr lang="mr-IN" sz="4000" b="1" dirty="0">
                <a:solidFill>
                  <a:schemeClr val="bg1"/>
                </a:solidFill>
              </a:rPr>
              <a:t>…</a:t>
            </a:r>
            <a:endParaRPr lang="en-US" sz="4000" b="1" dirty="0">
              <a:solidFill>
                <a:schemeClr val="bg1"/>
              </a:solidFill>
            </a:endParaRPr>
          </a:p>
          <a:p>
            <a:r>
              <a:rPr lang="en-US" sz="4000" b="1" u="sng" dirty="0">
                <a:solidFill>
                  <a:srgbClr val="FFFF00"/>
                </a:solidFill>
              </a:rPr>
              <a:t>Colossians</a:t>
            </a:r>
            <a:r>
              <a:rPr lang="en-US" sz="4000" b="1" dirty="0">
                <a:solidFill>
                  <a:schemeClr val="bg1"/>
                </a:solidFill>
              </a:rPr>
              <a:t>:  Paul, an </a:t>
            </a:r>
            <a:r>
              <a:rPr lang="en-US" sz="4000" b="1" dirty="0">
                <a:solidFill>
                  <a:srgbClr val="FFC000"/>
                </a:solidFill>
              </a:rPr>
              <a:t>apostle</a:t>
            </a:r>
            <a:r>
              <a:rPr lang="en-US" sz="4000" b="1" dirty="0">
                <a:solidFill>
                  <a:schemeClr val="bg1"/>
                </a:solidFill>
              </a:rPr>
              <a:t> of Christ Jesus by the will of God…To the saints and faithful brothers and sisters  in Christ in Colossae</a:t>
            </a:r>
            <a:r>
              <a:rPr lang="mr-IN" sz="4000" b="1" dirty="0">
                <a:solidFill>
                  <a:schemeClr val="bg1"/>
                </a:solidFill>
              </a:rPr>
              <a:t>…</a:t>
            </a:r>
            <a:endParaRPr lang="en-US" sz="4000" b="1" dirty="0">
              <a:solidFill>
                <a:schemeClr val="bg1"/>
              </a:solidFill>
            </a:endParaRPr>
          </a:p>
          <a:p>
            <a:endParaRPr lang="en-US" sz="4000" b="1" dirty="0">
              <a:solidFill>
                <a:schemeClr val="bg1"/>
              </a:solidFill>
            </a:endParaRPr>
          </a:p>
          <a:p>
            <a:endParaRPr lang="en-US" sz="4000" b="1" dirty="0">
              <a:solidFill>
                <a:schemeClr val="bg1"/>
              </a:solidFill>
            </a:endParaRPr>
          </a:p>
          <a:p>
            <a:endParaRPr lang="en-US" sz="4000" b="1" dirty="0">
              <a:solidFill>
                <a:srgbClr val="FFFF00"/>
              </a:solidFill>
            </a:endParaRPr>
          </a:p>
        </p:txBody>
      </p:sp>
    </p:spTree>
    <p:extLst>
      <p:ext uri="{BB962C8B-B14F-4D97-AF65-F5344CB8AC3E}">
        <p14:creationId xmlns:p14="http://schemas.microsoft.com/office/powerpoint/2010/main" val="423767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4563" y="0"/>
            <a:ext cx="7900987" cy="6858000"/>
          </a:xfrm>
        </p:spPr>
      </p:pic>
    </p:spTree>
    <p:extLst>
      <p:ext uri="{BB962C8B-B14F-4D97-AF65-F5344CB8AC3E}">
        <p14:creationId xmlns:p14="http://schemas.microsoft.com/office/powerpoint/2010/main" val="41712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088" y="0"/>
            <a:ext cx="10901361" cy="6858000"/>
          </a:xfrm>
        </p:spPr>
      </p:pic>
    </p:spTree>
    <p:extLst>
      <p:ext uri="{BB962C8B-B14F-4D97-AF65-F5344CB8AC3E}">
        <p14:creationId xmlns:p14="http://schemas.microsoft.com/office/powerpoint/2010/main" val="119763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2888" y="200025"/>
            <a:ext cx="11601450" cy="6343650"/>
          </a:xfrm>
        </p:spPr>
        <p:txBody>
          <a:bodyPr>
            <a:normAutofit lnSpcReduction="10000"/>
          </a:bodyPr>
          <a:lstStyle/>
          <a:p>
            <a:pPr marL="0" indent="0">
              <a:buNone/>
            </a:pPr>
            <a:r>
              <a:rPr lang="en-US" sz="5400" b="1" dirty="0">
                <a:solidFill>
                  <a:srgbClr val="FFEEB0"/>
                </a:solidFill>
              </a:rPr>
              <a:t>“They were warned that the slaves work so long and so severely were they worked by their masters, that, unless those who went to preach to them would consent to become slaves themselves, and </a:t>
            </a:r>
            <a:r>
              <a:rPr lang="en-US" sz="5400" b="1" dirty="0" err="1">
                <a:solidFill>
                  <a:srgbClr val="FFEEB0"/>
                </a:solidFill>
              </a:rPr>
              <a:t>labour</a:t>
            </a:r>
            <a:r>
              <a:rPr lang="en-US" sz="5400" b="1" dirty="0">
                <a:solidFill>
                  <a:srgbClr val="FFEEB0"/>
                </a:solidFill>
              </a:rPr>
              <a:t> with the slaves in the plantations, they would have little opportunity of communicating divine instruction to them… </a:t>
            </a:r>
          </a:p>
          <a:p>
            <a:pPr marL="0" indent="0">
              <a:buNone/>
            </a:pPr>
            <a:endParaRPr lang="en-US" sz="5400" b="1" dirty="0">
              <a:solidFill>
                <a:srgbClr val="FFEEB0"/>
              </a:solidFill>
            </a:endParaRPr>
          </a:p>
          <a:p>
            <a:pPr marL="0" indent="0">
              <a:buNone/>
            </a:pPr>
            <a:endParaRPr lang="en-US" b="1" dirty="0">
              <a:solidFill>
                <a:srgbClr val="FFEEB0"/>
              </a:solidFill>
            </a:endParaRPr>
          </a:p>
        </p:txBody>
      </p:sp>
    </p:spTree>
    <p:extLst>
      <p:ext uri="{BB962C8B-B14F-4D97-AF65-F5344CB8AC3E}">
        <p14:creationId xmlns:p14="http://schemas.microsoft.com/office/powerpoint/2010/main" val="32350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0025" y="171450"/>
            <a:ext cx="11772900" cy="6429375"/>
          </a:xfrm>
        </p:spPr>
        <p:txBody>
          <a:bodyPr>
            <a:noAutofit/>
          </a:bodyPr>
          <a:lstStyle/>
          <a:p>
            <a:pPr marL="0" indent="0">
              <a:buNone/>
            </a:pPr>
            <a:r>
              <a:rPr lang="en-US" sz="4400" b="1" dirty="0">
                <a:solidFill>
                  <a:srgbClr val="FFEEB0"/>
                </a:solidFill>
              </a:rPr>
              <a:t>“</a:t>
            </a:r>
            <a:r>
              <a:rPr lang="mr-IN" sz="4400" b="1" dirty="0">
                <a:solidFill>
                  <a:srgbClr val="FFEEB0"/>
                </a:solidFill>
              </a:rPr>
              <a:t>…</a:t>
            </a:r>
            <a:r>
              <a:rPr lang="en-US" sz="4400" b="1" dirty="0">
                <a:solidFill>
                  <a:srgbClr val="FFEEB0"/>
                </a:solidFill>
              </a:rPr>
              <a:t>This intelligence did not in the smallest degree daunt the devoted young men; they were both ready, not only to be bound, but to die for the Lord Jesus. </a:t>
            </a:r>
            <a:r>
              <a:rPr lang="en-US" sz="4400" b="1" dirty="0">
                <a:solidFill>
                  <a:srgbClr val="FFFF00"/>
                </a:solidFill>
              </a:rPr>
              <a:t>“We shall work as slaves among the slaves,”</a:t>
            </a:r>
            <a:r>
              <a:rPr lang="en-US" sz="4400" b="1" dirty="0">
                <a:solidFill>
                  <a:srgbClr val="FFEEB0"/>
                </a:solidFill>
              </a:rPr>
              <a:t> they replied. Such indeed was the simplicity of purpose, singleness of heart, and strength of faith, by which they were actuated, that they were willing to make any sacrifice which might be required, if they could win but one soul to Christ” </a:t>
            </a:r>
          </a:p>
        </p:txBody>
      </p:sp>
    </p:spTree>
    <p:extLst>
      <p:ext uri="{BB962C8B-B14F-4D97-AF65-F5344CB8AC3E}">
        <p14:creationId xmlns:p14="http://schemas.microsoft.com/office/powerpoint/2010/main" val="191754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0039" y="128588"/>
            <a:ext cx="11687174" cy="6429375"/>
          </a:xfrm>
        </p:spPr>
        <p:txBody>
          <a:bodyPr>
            <a:noAutofit/>
          </a:bodyPr>
          <a:lstStyle/>
          <a:p>
            <a:pPr marL="0" indent="0">
              <a:buNone/>
            </a:pPr>
            <a:r>
              <a:rPr lang="en-US" sz="4400" b="1" dirty="0">
                <a:solidFill>
                  <a:srgbClr val="FFD495"/>
                </a:solidFill>
              </a:rPr>
              <a:t>Johann Leonard </a:t>
            </a:r>
            <a:r>
              <a:rPr lang="en-US" sz="4400" b="1" dirty="0" err="1">
                <a:solidFill>
                  <a:srgbClr val="FFD495"/>
                </a:solidFill>
              </a:rPr>
              <a:t>Dober</a:t>
            </a:r>
            <a:r>
              <a:rPr lang="en-US" sz="4400" b="1" dirty="0">
                <a:solidFill>
                  <a:srgbClr val="FFD495"/>
                </a:solidFill>
              </a:rPr>
              <a:t>, 1732:  </a:t>
            </a:r>
            <a:r>
              <a:rPr lang="en-US" sz="4400" b="1" dirty="0">
                <a:solidFill>
                  <a:srgbClr val="FFFF00"/>
                </a:solidFill>
              </a:rPr>
              <a:t>“When the gracious count told me about the slaves, it gripped me so that I could not get free of it. I vowed to myself that </a:t>
            </a:r>
            <a:r>
              <a:rPr lang="en-US" sz="4400" b="1" dirty="0">
                <a:solidFill>
                  <a:srgbClr val="FFEEB0"/>
                </a:solidFill>
              </a:rPr>
              <a:t>if one other brother would go with me, I would become a slave, and would tell others what I had experienced from our Savior!</a:t>
            </a:r>
            <a:r>
              <a:rPr lang="en-US" sz="4400" b="1" dirty="0">
                <a:solidFill>
                  <a:srgbClr val="FFFF00"/>
                </a:solidFill>
              </a:rPr>
              <a:t> Even if helpful to no one in my commitment to the Savior! I have no other thought than this: that on the island there still are souls who cannot believe because they have not heard.”</a:t>
            </a:r>
          </a:p>
        </p:txBody>
      </p:sp>
    </p:spTree>
    <p:extLst>
      <p:ext uri="{BB962C8B-B14F-4D97-AF65-F5344CB8AC3E}">
        <p14:creationId xmlns:p14="http://schemas.microsoft.com/office/powerpoint/2010/main" val="63419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9489" y="1314449"/>
            <a:ext cx="12372975" cy="486251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“As a Functioning Missionary, </a:t>
            </a:r>
          </a:p>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I will be a Slave who is Sent!”</a:t>
            </a:r>
          </a:p>
        </p:txBody>
      </p:sp>
    </p:spTree>
    <p:extLst>
      <p:ext uri="{BB962C8B-B14F-4D97-AF65-F5344CB8AC3E}">
        <p14:creationId xmlns:p14="http://schemas.microsoft.com/office/powerpoint/2010/main" val="350942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2889" y="365125"/>
            <a:ext cx="11701462" cy="5811838"/>
          </a:xfrm>
        </p:spPr>
        <p:txBody>
          <a:bodyPr>
            <a:noAutofit/>
          </a:bodyPr>
          <a:lstStyle/>
          <a:p>
            <a:pPr marL="0" indent="0">
              <a:buNone/>
            </a:pPr>
            <a:r>
              <a:rPr lang="en-US" sz="5400" b="1" dirty="0">
                <a:solidFill>
                  <a:srgbClr val="FFFF00"/>
                </a:solidFill>
              </a:rPr>
              <a:t>“Mission is the meaning of the church. Indeed, the church is mission, and where there is no mission there is no church. God has called the church out from the world to send her back into the world with a message and a mission.”  </a:t>
            </a:r>
          </a:p>
          <a:p>
            <a:pPr marL="0" indent="0">
              <a:buNone/>
            </a:pPr>
            <a:r>
              <a:rPr lang="en-US" sz="5400" b="1" dirty="0">
                <a:solidFill>
                  <a:srgbClr val="FFFF00"/>
                </a:solidFill>
              </a:rPr>
              <a:t>         --Dale Moody, </a:t>
            </a:r>
            <a:r>
              <a:rPr lang="en-US" sz="5400" b="1" i="1" dirty="0">
                <a:solidFill>
                  <a:srgbClr val="FFFF00"/>
                </a:solidFill>
              </a:rPr>
              <a:t>The Word of Truth</a:t>
            </a:r>
            <a:endParaRPr lang="en-US" sz="5400" b="1" dirty="0">
              <a:solidFill>
                <a:srgbClr val="FFFF00"/>
              </a:solidFill>
            </a:endParaRPr>
          </a:p>
        </p:txBody>
      </p:sp>
    </p:spTree>
    <p:extLst>
      <p:ext uri="{BB962C8B-B14F-4D97-AF65-F5344CB8AC3E}">
        <p14:creationId xmlns:p14="http://schemas.microsoft.com/office/powerpoint/2010/main" val="72590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100138"/>
            <a:ext cx="10515600" cy="5076825"/>
          </a:xfrm>
        </p:spPr>
        <p:txBody>
          <a:bodyPr>
            <a:normAutofit/>
          </a:bodyPr>
          <a:lstStyle/>
          <a:p>
            <a:pPr marL="0" indent="0" algn="ctr">
              <a:buNone/>
            </a:pPr>
            <a:r>
              <a:rPr lang="en-US" sz="9600" b="1" dirty="0">
                <a:solidFill>
                  <a:srgbClr val="FFFF00"/>
                </a:solidFill>
              </a:rPr>
              <a:t>I AM A </a:t>
            </a:r>
          </a:p>
          <a:p>
            <a:pPr marL="0" indent="0" algn="ctr">
              <a:buNone/>
            </a:pPr>
            <a:r>
              <a:rPr lang="en-US" sz="9600" b="1" i="1" dirty="0">
                <a:solidFill>
                  <a:srgbClr val="ADF55F"/>
                </a:solidFill>
              </a:rPr>
              <a:t>FUNCTIONING</a:t>
            </a:r>
          </a:p>
          <a:p>
            <a:pPr marL="0" indent="0" algn="ctr">
              <a:buNone/>
            </a:pPr>
            <a:r>
              <a:rPr lang="en-US" sz="9600" b="1" dirty="0">
                <a:solidFill>
                  <a:srgbClr val="FFFF00"/>
                </a:solidFill>
              </a:rPr>
              <a:t>MISSIONARY</a:t>
            </a:r>
          </a:p>
        </p:txBody>
      </p:sp>
    </p:spTree>
    <p:extLst>
      <p:ext uri="{BB962C8B-B14F-4D97-AF65-F5344CB8AC3E}">
        <p14:creationId xmlns:p14="http://schemas.microsoft.com/office/powerpoint/2010/main" val="129814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3310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882" y="105509"/>
            <a:ext cx="10858236" cy="6646984"/>
          </a:xfrm>
        </p:spPr>
      </p:pic>
    </p:spTree>
    <p:extLst>
      <p:ext uri="{BB962C8B-B14F-4D97-AF65-F5344CB8AC3E}">
        <p14:creationId xmlns:p14="http://schemas.microsoft.com/office/powerpoint/2010/main" val="4383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2875" y="214312"/>
            <a:ext cx="11915775" cy="6643687"/>
          </a:xfrm>
        </p:spPr>
        <p:txBody>
          <a:bodyPr>
            <a:normAutofit/>
          </a:bodyPr>
          <a:lstStyle/>
          <a:p>
            <a:r>
              <a:rPr lang="en-US" sz="4000" b="1" dirty="0">
                <a:solidFill>
                  <a:srgbClr val="FFFF00"/>
                </a:solidFill>
              </a:rPr>
              <a:t>9 out of 10 churches in America are declining</a:t>
            </a:r>
          </a:p>
          <a:p>
            <a:r>
              <a:rPr lang="en-US" sz="4000" b="1" dirty="0">
                <a:solidFill>
                  <a:srgbClr val="FFFF00"/>
                </a:solidFill>
              </a:rPr>
              <a:t>2/3 of the Builder generation (b. before 1946) are Christians</a:t>
            </a:r>
          </a:p>
          <a:p>
            <a:r>
              <a:rPr lang="en-US" sz="4000" b="1" dirty="0">
                <a:solidFill>
                  <a:srgbClr val="FFFF00"/>
                </a:solidFill>
              </a:rPr>
              <a:t>Only 15% of Millennials (b. 1980-2000) are Christians</a:t>
            </a:r>
          </a:p>
          <a:p>
            <a:r>
              <a:rPr lang="en-US" sz="4000" b="1" dirty="0">
                <a:solidFill>
                  <a:srgbClr val="FFFF00"/>
                </a:solidFill>
              </a:rPr>
              <a:t>80 million Millennials=largest generation in history</a:t>
            </a:r>
          </a:p>
          <a:p>
            <a:r>
              <a:rPr lang="en-US" sz="4400" b="1" i="1" dirty="0">
                <a:solidFill>
                  <a:srgbClr val="ADF55F"/>
                </a:solidFill>
              </a:rPr>
              <a:t>“We have all but lost that generation. We can blame it on culture, godless politics, poor leadership. We need to look at ourselves. Many of us have lost the Biblical understanding of what it means to be a part of the body of Christ.”</a:t>
            </a:r>
          </a:p>
        </p:txBody>
      </p:sp>
    </p:spTree>
    <p:extLst>
      <p:ext uri="{BB962C8B-B14F-4D97-AF65-F5344CB8AC3E}">
        <p14:creationId xmlns:p14="http://schemas.microsoft.com/office/powerpoint/2010/main" val="1364007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5"/>
            <a:ext cx="12192000" cy="4351338"/>
          </a:xfrm>
        </p:spPr>
        <p:txBody>
          <a:bodyPr>
            <a:normAutofit/>
          </a:bodyPr>
          <a:lstStyle/>
          <a:p>
            <a:pPr marL="0" indent="0" algn="ctr">
              <a:buNone/>
            </a:pPr>
            <a:r>
              <a:rPr lang="en-US" sz="7200" b="1" dirty="0">
                <a:solidFill>
                  <a:srgbClr val="FFFF00"/>
                </a:solidFill>
              </a:rPr>
              <a:t>MEMBER </a:t>
            </a:r>
            <a:r>
              <a:rPr lang="en-US" sz="7200" b="1" dirty="0">
                <a:solidFill>
                  <a:srgbClr val="FFFF00"/>
                </a:solidFill>
                <a:sym typeface="Wingdings"/>
              </a:rPr>
              <a:t> MISSIONARY</a:t>
            </a:r>
          </a:p>
          <a:p>
            <a:pPr marL="0" indent="0" algn="ctr">
              <a:buNone/>
            </a:pPr>
            <a:r>
              <a:rPr lang="en-US" sz="7200" b="1" dirty="0">
                <a:solidFill>
                  <a:srgbClr val="FFFF00"/>
                </a:solidFill>
                <a:sym typeface="Wingdings"/>
              </a:rPr>
              <a:t>FUNCTIONING MISSIONARIES</a:t>
            </a:r>
          </a:p>
        </p:txBody>
      </p:sp>
    </p:spTree>
    <p:extLst>
      <p:ext uri="{BB962C8B-B14F-4D97-AF65-F5344CB8AC3E}">
        <p14:creationId xmlns:p14="http://schemas.microsoft.com/office/powerpoint/2010/main" val="158273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1451" y="1825625"/>
            <a:ext cx="12020550" cy="4351338"/>
          </a:xfrm>
        </p:spPr>
        <p:txBody>
          <a:bodyPr>
            <a:normAutofit/>
          </a:bodyPr>
          <a:lstStyle/>
          <a:p>
            <a:pPr marL="0" indent="0">
              <a:buNone/>
            </a:pPr>
            <a:r>
              <a:rPr lang="en-US" sz="7200" b="1" dirty="0">
                <a:solidFill>
                  <a:srgbClr val="FFFF00"/>
                </a:solidFill>
              </a:rPr>
              <a:t>1. As a Functioning Missionary, I will be a Saint who Shows Up.</a:t>
            </a:r>
          </a:p>
        </p:txBody>
      </p:sp>
    </p:spTree>
    <p:extLst>
      <p:ext uri="{BB962C8B-B14F-4D97-AF65-F5344CB8AC3E}">
        <p14:creationId xmlns:p14="http://schemas.microsoft.com/office/powerpoint/2010/main" val="9717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5738" y="1457325"/>
            <a:ext cx="11872912" cy="4719638"/>
          </a:xfrm>
        </p:spPr>
        <p:txBody>
          <a:bodyPr>
            <a:normAutofit/>
          </a:bodyPr>
          <a:lstStyle/>
          <a:p>
            <a:pPr>
              <a:lnSpc>
                <a:spcPct val="100000"/>
              </a:lnSpc>
              <a:spcBef>
                <a:spcPts val="0"/>
              </a:spcBef>
            </a:pPr>
            <a:r>
              <a:rPr lang="en-US" sz="5400" b="1" dirty="0">
                <a:solidFill>
                  <a:srgbClr val="FFFF00"/>
                </a:solidFill>
              </a:rPr>
              <a:t>OT “holy” = </a:t>
            </a:r>
            <a:r>
              <a:rPr lang="en-US" sz="5400" b="1" i="1" dirty="0" err="1">
                <a:solidFill>
                  <a:srgbClr val="FFFF00"/>
                </a:solidFill>
              </a:rPr>
              <a:t>qodesh</a:t>
            </a:r>
            <a:r>
              <a:rPr lang="en-US" sz="5400" b="1" i="1" dirty="0">
                <a:solidFill>
                  <a:srgbClr val="FFFF00"/>
                </a:solidFill>
              </a:rPr>
              <a:t> = “other than, apartness”</a:t>
            </a:r>
          </a:p>
          <a:p>
            <a:pPr>
              <a:lnSpc>
                <a:spcPct val="100000"/>
              </a:lnSpc>
              <a:spcBef>
                <a:spcPts val="0"/>
              </a:spcBef>
            </a:pPr>
            <a:r>
              <a:rPr lang="en-US" sz="5400" b="1" dirty="0">
                <a:solidFill>
                  <a:srgbClr val="FFFF00"/>
                </a:solidFill>
              </a:rPr>
              <a:t>NT “holy” = </a:t>
            </a:r>
            <a:r>
              <a:rPr lang="en-US" sz="5400" b="1" i="1" dirty="0" err="1">
                <a:solidFill>
                  <a:srgbClr val="FFFF00"/>
                </a:solidFill>
              </a:rPr>
              <a:t>hagios</a:t>
            </a:r>
            <a:r>
              <a:rPr lang="en-US" sz="5400" b="1" i="1" dirty="0">
                <a:solidFill>
                  <a:srgbClr val="FFFF00"/>
                </a:solidFill>
              </a:rPr>
              <a:t> </a:t>
            </a:r>
            <a:r>
              <a:rPr lang="en-US" sz="5400" b="1" dirty="0">
                <a:solidFill>
                  <a:srgbClr val="FFFF00"/>
                </a:solidFill>
              </a:rPr>
              <a:t>= “saint, holy person, one set apart”</a:t>
            </a:r>
          </a:p>
        </p:txBody>
      </p:sp>
    </p:spTree>
    <p:extLst>
      <p:ext uri="{BB962C8B-B14F-4D97-AF65-F5344CB8AC3E}">
        <p14:creationId xmlns:p14="http://schemas.microsoft.com/office/powerpoint/2010/main" val="180110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8687"/>
          </a:xfrm>
        </p:spPr>
        <p:txBody>
          <a:bodyPr/>
          <a:lstStyle/>
          <a:p>
            <a:pPr algn="ctr"/>
            <a:r>
              <a:rPr lang="en-US" b="1" u="sng" dirty="0">
                <a:solidFill>
                  <a:schemeClr val="bg1"/>
                </a:solidFill>
              </a:rPr>
              <a:t>Paul’s Opening Salutations:</a:t>
            </a:r>
          </a:p>
        </p:txBody>
      </p:sp>
      <p:sp>
        <p:nvSpPr>
          <p:cNvPr id="3" name="Content Placeholder 2"/>
          <p:cNvSpPr>
            <a:spLocks noGrp="1"/>
          </p:cNvSpPr>
          <p:nvPr>
            <p:ph idx="1"/>
          </p:nvPr>
        </p:nvSpPr>
        <p:spPr>
          <a:xfrm>
            <a:off x="1" y="828674"/>
            <a:ext cx="11987212" cy="6029325"/>
          </a:xfrm>
        </p:spPr>
        <p:txBody>
          <a:bodyPr>
            <a:normAutofit fontScale="92500"/>
          </a:bodyPr>
          <a:lstStyle/>
          <a:p>
            <a:r>
              <a:rPr lang="en-US" sz="4400" b="1" u="sng" dirty="0">
                <a:solidFill>
                  <a:srgbClr val="FFFF00"/>
                </a:solidFill>
              </a:rPr>
              <a:t>Romans</a:t>
            </a:r>
            <a:r>
              <a:rPr lang="en-US" sz="4400" b="1" dirty="0">
                <a:solidFill>
                  <a:srgbClr val="FFFF00"/>
                </a:solidFill>
              </a:rPr>
              <a:t>: </a:t>
            </a:r>
            <a:r>
              <a:rPr lang="en-US" sz="4400" b="1" dirty="0">
                <a:solidFill>
                  <a:schemeClr val="bg1"/>
                </a:solidFill>
              </a:rPr>
              <a:t>Paul, a servant of Jesus Christ, called to be an apostle, </a:t>
            </a:r>
            <a:r>
              <a:rPr lang="en-US" sz="4400" b="1" dirty="0">
                <a:solidFill>
                  <a:srgbClr val="FF0000"/>
                </a:solidFill>
              </a:rPr>
              <a:t>set apart </a:t>
            </a:r>
            <a:r>
              <a:rPr lang="en-US" sz="4400" b="1" dirty="0">
                <a:solidFill>
                  <a:schemeClr val="bg1"/>
                </a:solidFill>
              </a:rPr>
              <a:t>for the gospel of God</a:t>
            </a:r>
            <a:r>
              <a:rPr lang="mr-IN" sz="4400" b="1" dirty="0">
                <a:solidFill>
                  <a:schemeClr val="bg1"/>
                </a:solidFill>
              </a:rPr>
              <a:t>…</a:t>
            </a:r>
            <a:r>
              <a:rPr lang="en-US" sz="4400" b="1" dirty="0">
                <a:solidFill>
                  <a:schemeClr val="bg1"/>
                </a:solidFill>
              </a:rPr>
              <a:t>To all God’s beloved in Rome, who are called to be </a:t>
            </a:r>
            <a:r>
              <a:rPr lang="en-US" sz="4400" b="1" dirty="0">
                <a:solidFill>
                  <a:srgbClr val="FF0000"/>
                </a:solidFill>
              </a:rPr>
              <a:t>saints</a:t>
            </a:r>
            <a:r>
              <a:rPr lang="mr-IN" sz="4400" b="1" dirty="0">
                <a:solidFill>
                  <a:schemeClr val="bg1"/>
                </a:solidFill>
              </a:rPr>
              <a:t>…</a:t>
            </a:r>
            <a:endParaRPr lang="en-US" sz="4400" b="1" dirty="0">
              <a:solidFill>
                <a:schemeClr val="bg1"/>
              </a:solidFill>
            </a:endParaRPr>
          </a:p>
          <a:p>
            <a:r>
              <a:rPr lang="en-US" sz="4400" b="1" u="sng" dirty="0">
                <a:solidFill>
                  <a:srgbClr val="FFFF00"/>
                </a:solidFill>
              </a:rPr>
              <a:t>1 Corinthians</a:t>
            </a:r>
            <a:r>
              <a:rPr lang="en-US" sz="4400" b="1" dirty="0">
                <a:solidFill>
                  <a:srgbClr val="FFFF00"/>
                </a:solidFill>
              </a:rPr>
              <a:t>:  </a:t>
            </a:r>
            <a:r>
              <a:rPr lang="en-US" sz="4400" b="1" dirty="0">
                <a:solidFill>
                  <a:schemeClr val="bg1"/>
                </a:solidFill>
              </a:rPr>
              <a:t>Paul, called to be an apostle of Christ Jesus…To the church of God that is in Corinth, to those who are </a:t>
            </a:r>
            <a:r>
              <a:rPr lang="en-US" sz="4400" b="1" dirty="0">
                <a:solidFill>
                  <a:srgbClr val="FF0000"/>
                </a:solidFill>
              </a:rPr>
              <a:t>sanctified</a:t>
            </a:r>
            <a:r>
              <a:rPr lang="en-US" sz="4400" b="1" dirty="0">
                <a:solidFill>
                  <a:schemeClr val="bg1"/>
                </a:solidFill>
              </a:rPr>
              <a:t> in Christ Jesus, called to be </a:t>
            </a:r>
            <a:r>
              <a:rPr lang="en-US" sz="4400" b="1" dirty="0">
                <a:solidFill>
                  <a:srgbClr val="FF0000"/>
                </a:solidFill>
              </a:rPr>
              <a:t>saints</a:t>
            </a:r>
            <a:r>
              <a:rPr lang="en-US" sz="4400" b="1" dirty="0">
                <a:solidFill>
                  <a:schemeClr val="bg1"/>
                </a:solidFill>
              </a:rPr>
              <a:t>…</a:t>
            </a:r>
          </a:p>
          <a:p>
            <a:r>
              <a:rPr lang="en-US" sz="4400" b="1" u="sng" dirty="0">
                <a:solidFill>
                  <a:srgbClr val="FFFF00"/>
                </a:solidFill>
              </a:rPr>
              <a:t>2 Corinthians</a:t>
            </a:r>
            <a:r>
              <a:rPr lang="en-US" sz="4400" b="1" dirty="0">
                <a:solidFill>
                  <a:srgbClr val="FFFF00"/>
                </a:solidFill>
              </a:rPr>
              <a:t>:</a:t>
            </a:r>
            <a:r>
              <a:rPr lang="en-US" sz="4400" b="1" dirty="0">
                <a:solidFill>
                  <a:schemeClr val="bg1"/>
                </a:solidFill>
              </a:rPr>
              <a:t>  Paul, an apostle of Christ Jesus by the will of God…To the church of God that is in Corinth, to all the </a:t>
            </a:r>
            <a:r>
              <a:rPr lang="en-US" sz="4400" b="1" dirty="0">
                <a:solidFill>
                  <a:srgbClr val="FF0000"/>
                </a:solidFill>
              </a:rPr>
              <a:t>saints</a:t>
            </a:r>
            <a:r>
              <a:rPr lang="mr-IN" sz="4400" b="1" dirty="0">
                <a:solidFill>
                  <a:schemeClr val="bg1"/>
                </a:solidFill>
              </a:rPr>
              <a:t>…</a:t>
            </a:r>
            <a:r>
              <a:rPr lang="en-US" sz="4400" b="1" dirty="0">
                <a:solidFill>
                  <a:srgbClr val="FF0000"/>
                </a:solidFill>
              </a:rPr>
              <a:t> </a:t>
            </a:r>
          </a:p>
          <a:p>
            <a:endParaRPr lang="en-US" sz="4000" b="1" dirty="0">
              <a:solidFill>
                <a:srgbClr val="FF0000"/>
              </a:solidFill>
            </a:endParaRPr>
          </a:p>
          <a:p>
            <a:endParaRPr lang="en-US" sz="4000" b="1" dirty="0">
              <a:solidFill>
                <a:srgbClr val="FF0000"/>
              </a:solidFill>
            </a:endParaRPr>
          </a:p>
          <a:p>
            <a:endParaRPr lang="en-US" b="1" dirty="0">
              <a:solidFill>
                <a:schemeClr val="bg1"/>
              </a:solidFill>
            </a:endParaRPr>
          </a:p>
          <a:p>
            <a:endParaRPr lang="en-US" b="1" dirty="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399948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TotalTime>
  <Words>1306</Words>
  <Application>Microsoft Office PowerPoint</Application>
  <PresentationFormat>Widescreen</PresentationFormat>
  <Paragraphs>74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Mangal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Paul’s Opening Salutations:</vt:lpstr>
      <vt:lpstr>PowerPoint Presentation</vt:lpstr>
      <vt:lpstr>Hebrews 10:24-25</vt:lpstr>
      <vt:lpstr>2013 Barna Group Survey </vt:lpstr>
      <vt:lpstr>1 Corinthians 6:19 (NLT)</vt:lpstr>
      <vt:lpstr>PowerPoint Presentation</vt:lpstr>
      <vt:lpstr>PowerPoint Presentation</vt:lpstr>
      <vt:lpstr>1 Corinthians 12:12,18-21,27</vt:lpstr>
      <vt:lpstr>PowerPoint Presentation</vt:lpstr>
      <vt:lpstr>PowerPoint Presentation</vt:lpstr>
      <vt:lpstr>PowerPoint Presentation</vt:lpstr>
      <vt:lpstr>PowerPoint Presentation</vt:lpstr>
      <vt:lpstr>Paul’s Opening Salutations: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Rhea</cp:lastModifiedBy>
  <cp:revision>23</cp:revision>
  <dcterms:created xsi:type="dcterms:W3CDTF">2018-04-13T17:36:59Z</dcterms:created>
  <dcterms:modified xsi:type="dcterms:W3CDTF">2018-04-16T04:41:49Z</dcterms:modified>
</cp:coreProperties>
</file>