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66" r:id="rId4"/>
    <p:sldId id="258" r:id="rId5"/>
    <p:sldId id="259" r:id="rId6"/>
    <p:sldId id="260" r:id="rId7"/>
    <p:sldId id="261" r:id="rId8"/>
    <p:sldId id="262" r:id="rId9"/>
    <p:sldId id="263" r:id="rId10"/>
    <p:sldId id="267" r:id="rId11"/>
    <p:sldId id="268" r:id="rId12"/>
    <p:sldId id="269" r:id="rId13"/>
    <p:sldId id="270" r:id="rId14"/>
    <p:sldId id="271" r:id="rId15"/>
    <p:sldId id="264" r:id="rId16"/>
    <p:sldId id="281" r:id="rId17"/>
    <p:sldId id="272" r:id="rId18"/>
    <p:sldId id="280" r:id="rId19"/>
    <p:sldId id="273"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9E"/>
    <a:srgbClr val="FFFBC2"/>
    <a:srgbClr val="BEFF66"/>
    <a:srgbClr val="9CF0E6"/>
    <a:srgbClr val="79F0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570"/>
  </p:normalViewPr>
  <p:slideViewPr>
    <p:cSldViewPr snapToGrid="0" snapToObjects="1">
      <p:cViewPr varScale="1">
        <p:scale>
          <a:sx n="90" d="100"/>
          <a:sy n="90" d="100"/>
        </p:scale>
        <p:origin x="232"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6C403-B569-464C-8C32-D7A95DC5EE79}" type="datetimeFigureOut">
              <a:rPr lang="en-US" smtClean="0"/>
              <a:t>4/27/18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497CEE-B0DE-9E43-BC25-A2C196CE9328}" type="slidenum">
              <a:rPr lang="en-US" smtClean="0"/>
              <a:t>‹#›</a:t>
            </a:fld>
            <a:endParaRPr lang="en-US" dirty="0"/>
          </a:p>
        </p:txBody>
      </p:sp>
    </p:spTree>
    <p:extLst>
      <p:ext uri="{BB962C8B-B14F-4D97-AF65-F5344CB8AC3E}">
        <p14:creationId xmlns:p14="http://schemas.microsoft.com/office/powerpoint/2010/main" val="1344543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8CBCEE-33CB-2140-B437-1448CB84B5AE}" type="datetimeFigureOut">
              <a:rPr lang="en-US" smtClean="0"/>
              <a:t>4/27/18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965B6-BA16-4A49-AE2C-36EE7F7875B9}" type="slidenum">
              <a:rPr lang="en-US" smtClean="0"/>
              <a:t>‹#›</a:t>
            </a:fld>
            <a:endParaRPr lang="en-US" dirty="0"/>
          </a:p>
        </p:txBody>
      </p:sp>
    </p:spTree>
    <p:extLst>
      <p:ext uri="{BB962C8B-B14F-4D97-AF65-F5344CB8AC3E}">
        <p14:creationId xmlns:p14="http://schemas.microsoft.com/office/powerpoint/2010/main" val="555673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8CBCEE-33CB-2140-B437-1448CB84B5AE}" type="datetimeFigureOut">
              <a:rPr lang="en-US" smtClean="0"/>
              <a:t>4/27/18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965B6-BA16-4A49-AE2C-36EE7F7875B9}" type="slidenum">
              <a:rPr lang="en-US" smtClean="0"/>
              <a:t>‹#›</a:t>
            </a:fld>
            <a:endParaRPr lang="en-US" dirty="0"/>
          </a:p>
        </p:txBody>
      </p:sp>
    </p:spTree>
    <p:extLst>
      <p:ext uri="{BB962C8B-B14F-4D97-AF65-F5344CB8AC3E}">
        <p14:creationId xmlns:p14="http://schemas.microsoft.com/office/powerpoint/2010/main" val="870081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8CBCEE-33CB-2140-B437-1448CB84B5AE}" type="datetimeFigureOut">
              <a:rPr lang="en-US" smtClean="0"/>
              <a:t>4/27/18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965B6-BA16-4A49-AE2C-36EE7F7875B9}" type="slidenum">
              <a:rPr lang="en-US" smtClean="0"/>
              <a:t>‹#›</a:t>
            </a:fld>
            <a:endParaRPr lang="en-US" dirty="0"/>
          </a:p>
        </p:txBody>
      </p:sp>
    </p:spTree>
    <p:extLst>
      <p:ext uri="{BB962C8B-B14F-4D97-AF65-F5344CB8AC3E}">
        <p14:creationId xmlns:p14="http://schemas.microsoft.com/office/powerpoint/2010/main" val="1241819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8CBCEE-33CB-2140-B437-1448CB84B5AE}" type="datetimeFigureOut">
              <a:rPr lang="en-US" smtClean="0"/>
              <a:t>4/27/18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965B6-BA16-4A49-AE2C-36EE7F7875B9}" type="slidenum">
              <a:rPr lang="en-US" smtClean="0"/>
              <a:t>‹#›</a:t>
            </a:fld>
            <a:endParaRPr lang="en-US" dirty="0"/>
          </a:p>
        </p:txBody>
      </p:sp>
    </p:spTree>
    <p:extLst>
      <p:ext uri="{BB962C8B-B14F-4D97-AF65-F5344CB8AC3E}">
        <p14:creationId xmlns:p14="http://schemas.microsoft.com/office/powerpoint/2010/main" val="1939012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8CBCEE-33CB-2140-B437-1448CB84B5AE}" type="datetimeFigureOut">
              <a:rPr lang="en-US" smtClean="0"/>
              <a:t>4/27/18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965B6-BA16-4A49-AE2C-36EE7F7875B9}" type="slidenum">
              <a:rPr lang="en-US" smtClean="0"/>
              <a:t>‹#›</a:t>
            </a:fld>
            <a:endParaRPr lang="en-US" dirty="0"/>
          </a:p>
        </p:txBody>
      </p:sp>
    </p:spTree>
    <p:extLst>
      <p:ext uri="{BB962C8B-B14F-4D97-AF65-F5344CB8AC3E}">
        <p14:creationId xmlns:p14="http://schemas.microsoft.com/office/powerpoint/2010/main" val="913584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8CBCEE-33CB-2140-B437-1448CB84B5AE}" type="datetimeFigureOut">
              <a:rPr lang="en-US" smtClean="0"/>
              <a:t>4/27/18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D965B6-BA16-4A49-AE2C-36EE7F7875B9}" type="slidenum">
              <a:rPr lang="en-US" smtClean="0"/>
              <a:t>‹#›</a:t>
            </a:fld>
            <a:endParaRPr lang="en-US" dirty="0"/>
          </a:p>
        </p:txBody>
      </p:sp>
    </p:spTree>
    <p:extLst>
      <p:ext uri="{BB962C8B-B14F-4D97-AF65-F5344CB8AC3E}">
        <p14:creationId xmlns:p14="http://schemas.microsoft.com/office/powerpoint/2010/main" val="107052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8CBCEE-33CB-2140-B437-1448CB84B5AE}" type="datetimeFigureOut">
              <a:rPr lang="en-US" smtClean="0"/>
              <a:t>4/27/18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D965B6-BA16-4A49-AE2C-36EE7F7875B9}" type="slidenum">
              <a:rPr lang="en-US" smtClean="0"/>
              <a:t>‹#›</a:t>
            </a:fld>
            <a:endParaRPr lang="en-US" dirty="0"/>
          </a:p>
        </p:txBody>
      </p:sp>
    </p:spTree>
    <p:extLst>
      <p:ext uri="{BB962C8B-B14F-4D97-AF65-F5344CB8AC3E}">
        <p14:creationId xmlns:p14="http://schemas.microsoft.com/office/powerpoint/2010/main" val="1786412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8CBCEE-33CB-2140-B437-1448CB84B5AE}" type="datetimeFigureOut">
              <a:rPr lang="en-US" smtClean="0"/>
              <a:t>4/27/18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D965B6-BA16-4A49-AE2C-36EE7F7875B9}" type="slidenum">
              <a:rPr lang="en-US" smtClean="0"/>
              <a:t>‹#›</a:t>
            </a:fld>
            <a:endParaRPr lang="en-US" dirty="0"/>
          </a:p>
        </p:txBody>
      </p:sp>
    </p:spTree>
    <p:extLst>
      <p:ext uri="{BB962C8B-B14F-4D97-AF65-F5344CB8AC3E}">
        <p14:creationId xmlns:p14="http://schemas.microsoft.com/office/powerpoint/2010/main" val="259043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CBCEE-33CB-2140-B437-1448CB84B5AE}" type="datetimeFigureOut">
              <a:rPr lang="en-US" smtClean="0"/>
              <a:t>4/27/18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D965B6-BA16-4A49-AE2C-36EE7F7875B9}" type="slidenum">
              <a:rPr lang="en-US" smtClean="0"/>
              <a:t>‹#›</a:t>
            </a:fld>
            <a:endParaRPr lang="en-US" dirty="0"/>
          </a:p>
        </p:txBody>
      </p:sp>
    </p:spTree>
    <p:extLst>
      <p:ext uri="{BB962C8B-B14F-4D97-AF65-F5344CB8AC3E}">
        <p14:creationId xmlns:p14="http://schemas.microsoft.com/office/powerpoint/2010/main" val="801273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CBCEE-33CB-2140-B437-1448CB84B5AE}" type="datetimeFigureOut">
              <a:rPr lang="en-US" smtClean="0"/>
              <a:t>4/27/18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D965B6-BA16-4A49-AE2C-36EE7F7875B9}" type="slidenum">
              <a:rPr lang="en-US" smtClean="0"/>
              <a:t>‹#›</a:t>
            </a:fld>
            <a:endParaRPr lang="en-US" dirty="0"/>
          </a:p>
        </p:txBody>
      </p:sp>
    </p:spTree>
    <p:extLst>
      <p:ext uri="{BB962C8B-B14F-4D97-AF65-F5344CB8AC3E}">
        <p14:creationId xmlns:p14="http://schemas.microsoft.com/office/powerpoint/2010/main" val="127831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CBCEE-33CB-2140-B437-1448CB84B5AE}" type="datetimeFigureOut">
              <a:rPr lang="en-US" smtClean="0"/>
              <a:t>4/27/18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D965B6-BA16-4A49-AE2C-36EE7F7875B9}" type="slidenum">
              <a:rPr lang="en-US" smtClean="0"/>
              <a:t>‹#›</a:t>
            </a:fld>
            <a:endParaRPr lang="en-US" dirty="0"/>
          </a:p>
        </p:txBody>
      </p:sp>
    </p:spTree>
    <p:extLst>
      <p:ext uri="{BB962C8B-B14F-4D97-AF65-F5344CB8AC3E}">
        <p14:creationId xmlns:p14="http://schemas.microsoft.com/office/powerpoint/2010/main" val="976877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CBCEE-33CB-2140-B437-1448CB84B5AE}" type="datetimeFigureOut">
              <a:rPr lang="en-US" smtClean="0"/>
              <a:t>4/27/18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965B6-BA16-4A49-AE2C-36EE7F7875B9}" type="slidenum">
              <a:rPr lang="en-US" smtClean="0"/>
              <a:t>‹#›</a:t>
            </a:fld>
            <a:endParaRPr lang="en-US" dirty="0"/>
          </a:p>
        </p:txBody>
      </p:sp>
    </p:spTree>
    <p:extLst>
      <p:ext uri="{BB962C8B-B14F-4D97-AF65-F5344CB8AC3E}">
        <p14:creationId xmlns:p14="http://schemas.microsoft.com/office/powerpoint/2010/main" val="1828722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18086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14339" y="1825625"/>
            <a:ext cx="11444286" cy="4351338"/>
          </a:xfrm>
        </p:spPr>
        <p:txBody>
          <a:bodyPr>
            <a:normAutofit/>
          </a:bodyPr>
          <a:lstStyle/>
          <a:p>
            <a:pPr marL="0" indent="0" algn="ctr">
              <a:buNone/>
            </a:pPr>
            <a:r>
              <a:rPr lang="en-US" sz="7200" b="1" i="1" dirty="0" smtClean="0">
                <a:solidFill>
                  <a:srgbClr val="FFFF00"/>
                </a:solidFill>
              </a:rPr>
              <a:t>1. “So you want first place?” </a:t>
            </a:r>
          </a:p>
          <a:p>
            <a:pPr marL="0" indent="0" algn="ctr">
              <a:buNone/>
            </a:pPr>
            <a:r>
              <a:rPr lang="en-US" sz="7200" b="1" u="sng" dirty="0" smtClean="0">
                <a:solidFill>
                  <a:srgbClr val="FFF39E"/>
                </a:solidFill>
              </a:rPr>
              <a:t>A Selfless Missionary </a:t>
            </a:r>
          </a:p>
          <a:p>
            <a:pPr marL="0" indent="0" algn="ctr">
              <a:buNone/>
            </a:pPr>
            <a:r>
              <a:rPr lang="en-US" sz="7200" b="1" u="sng" dirty="0" smtClean="0">
                <a:solidFill>
                  <a:srgbClr val="FFF39E"/>
                </a:solidFill>
              </a:rPr>
              <a:t>Is Not Self-Serving</a:t>
            </a:r>
            <a:endParaRPr lang="en-US" sz="7200" b="1" u="sng" dirty="0">
              <a:solidFill>
                <a:srgbClr val="FFF39E"/>
              </a:solidFill>
            </a:endParaRPr>
          </a:p>
        </p:txBody>
      </p:sp>
    </p:spTree>
    <p:extLst>
      <p:ext uri="{BB962C8B-B14F-4D97-AF65-F5344CB8AC3E}">
        <p14:creationId xmlns:p14="http://schemas.microsoft.com/office/powerpoint/2010/main" val="744152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u="sng" dirty="0" smtClean="0">
                <a:solidFill>
                  <a:srgbClr val="BEFF66"/>
                </a:solidFill>
              </a:rPr>
              <a:t>10 Dominant Behaviors of </a:t>
            </a:r>
            <a:br>
              <a:rPr lang="en-US" sz="7200" b="1" u="sng" dirty="0" smtClean="0">
                <a:solidFill>
                  <a:srgbClr val="BEFF66"/>
                </a:solidFill>
              </a:rPr>
            </a:br>
            <a:r>
              <a:rPr lang="en-US" sz="7200" b="1" u="sng" dirty="0" smtClean="0">
                <a:solidFill>
                  <a:srgbClr val="BEFF66"/>
                </a:solidFill>
              </a:rPr>
              <a:t>Inwardly-Focused Churches</a:t>
            </a:r>
            <a:endParaRPr lang="en-US" sz="7200" b="1" u="sng" dirty="0">
              <a:solidFill>
                <a:srgbClr val="BEFF66"/>
              </a:solidFill>
            </a:endParaRPr>
          </a:p>
        </p:txBody>
      </p:sp>
      <p:sp>
        <p:nvSpPr>
          <p:cNvPr id="3" name="Content Placeholder 2"/>
          <p:cNvSpPr>
            <a:spLocks noGrp="1"/>
          </p:cNvSpPr>
          <p:nvPr>
            <p:ph idx="1"/>
          </p:nvPr>
        </p:nvSpPr>
        <p:spPr>
          <a:xfrm>
            <a:off x="838199" y="2157413"/>
            <a:ext cx="11091863" cy="4514850"/>
          </a:xfrm>
        </p:spPr>
        <p:txBody>
          <a:bodyPr>
            <a:normAutofit/>
          </a:bodyPr>
          <a:lstStyle/>
          <a:p>
            <a:pPr marL="514350" indent="-514350">
              <a:buAutoNum type="arabicPeriod"/>
            </a:pPr>
            <a:r>
              <a:rPr lang="en-US" sz="6600" b="1" dirty="0" smtClean="0">
                <a:solidFill>
                  <a:srgbClr val="BEFF66"/>
                </a:solidFill>
              </a:rPr>
              <a:t>Worship wars</a:t>
            </a:r>
          </a:p>
          <a:p>
            <a:pPr marL="514350" indent="-514350">
              <a:buAutoNum type="arabicPeriod"/>
            </a:pPr>
            <a:r>
              <a:rPr lang="en-US" sz="6600" b="1" dirty="0" smtClean="0">
                <a:solidFill>
                  <a:srgbClr val="BEFF66"/>
                </a:solidFill>
              </a:rPr>
              <a:t>Prolonged minutia meetings</a:t>
            </a:r>
          </a:p>
          <a:p>
            <a:pPr marL="514350" indent="-514350">
              <a:buAutoNum type="arabicPeriod"/>
            </a:pPr>
            <a:r>
              <a:rPr lang="en-US" sz="6600" b="1" dirty="0" smtClean="0">
                <a:solidFill>
                  <a:srgbClr val="BEFF66"/>
                </a:solidFill>
              </a:rPr>
              <a:t>Facility focus</a:t>
            </a:r>
          </a:p>
          <a:p>
            <a:pPr marL="514350" indent="-514350">
              <a:buAutoNum type="arabicPeriod"/>
            </a:pPr>
            <a:r>
              <a:rPr lang="en-US" sz="6600" b="1" dirty="0" smtClean="0">
                <a:solidFill>
                  <a:srgbClr val="BEFF66"/>
                </a:solidFill>
              </a:rPr>
              <a:t>Program driven</a:t>
            </a:r>
          </a:p>
          <a:p>
            <a:pPr marL="514350" indent="-514350">
              <a:buAutoNum type="arabicPeriod"/>
            </a:pPr>
            <a:endParaRPr lang="en-US" sz="6600" b="1" dirty="0">
              <a:solidFill>
                <a:srgbClr val="BEFF66"/>
              </a:solidFill>
            </a:endParaRPr>
          </a:p>
        </p:txBody>
      </p:sp>
    </p:spTree>
    <p:extLst>
      <p:ext uri="{BB962C8B-B14F-4D97-AF65-F5344CB8AC3E}">
        <p14:creationId xmlns:p14="http://schemas.microsoft.com/office/powerpoint/2010/main" val="24828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14338" y="365125"/>
            <a:ext cx="11630025" cy="5964238"/>
          </a:xfrm>
        </p:spPr>
        <p:txBody>
          <a:bodyPr>
            <a:noAutofit/>
          </a:bodyPr>
          <a:lstStyle/>
          <a:p>
            <a:pPr marL="0" indent="0">
              <a:buNone/>
            </a:pPr>
            <a:r>
              <a:rPr lang="en-US" sz="5400" b="1" dirty="0" smtClean="0">
                <a:solidFill>
                  <a:srgbClr val="BEFF66"/>
                </a:solidFill>
              </a:rPr>
              <a:t>5. Inwardly focused budget</a:t>
            </a:r>
          </a:p>
          <a:p>
            <a:pPr marL="0" indent="0">
              <a:buNone/>
            </a:pPr>
            <a:r>
              <a:rPr lang="en-US" sz="5400" b="1" dirty="0" smtClean="0">
                <a:solidFill>
                  <a:srgbClr val="BEFF66"/>
                </a:solidFill>
              </a:rPr>
              <a:t>6. Inordinate demands for pastoral care</a:t>
            </a:r>
          </a:p>
          <a:p>
            <a:pPr marL="0" indent="0">
              <a:buNone/>
            </a:pPr>
            <a:r>
              <a:rPr lang="en-US" sz="5400" b="1" dirty="0" smtClean="0">
                <a:solidFill>
                  <a:srgbClr val="BEFF66"/>
                </a:solidFill>
              </a:rPr>
              <a:t>7. Attitudes of entitlement</a:t>
            </a:r>
          </a:p>
          <a:p>
            <a:pPr marL="0" indent="0">
              <a:buNone/>
            </a:pPr>
            <a:r>
              <a:rPr lang="en-US" sz="5400" b="1" dirty="0" smtClean="0">
                <a:solidFill>
                  <a:srgbClr val="BEFF66"/>
                </a:solidFill>
              </a:rPr>
              <a:t>8. Greater concern about change than the Gospel</a:t>
            </a:r>
          </a:p>
          <a:p>
            <a:pPr marL="0" indent="0">
              <a:buNone/>
            </a:pPr>
            <a:r>
              <a:rPr lang="en-US" sz="5400" b="1" dirty="0" smtClean="0">
                <a:solidFill>
                  <a:srgbClr val="BEFF66"/>
                </a:solidFill>
              </a:rPr>
              <a:t>9. Anger and Hostility</a:t>
            </a:r>
          </a:p>
          <a:p>
            <a:pPr marL="0" indent="0">
              <a:buNone/>
            </a:pPr>
            <a:r>
              <a:rPr lang="en-US" sz="5400" b="1" dirty="0" smtClean="0">
                <a:solidFill>
                  <a:srgbClr val="BEFF66"/>
                </a:solidFill>
              </a:rPr>
              <a:t>10. Evangelistic apathy</a:t>
            </a:r>
            <a:endParaRPr lang="en-US" sz="5400" b="1" dirty="0">
              <a:solidFill>
                <a:srgbClr val="BEFF66"/>
              </a:solidFill>
            </a:endParaRPr>
          </a:p>
        </p:txBody>
      </p:sp>
    </p:spTree>
    <p:extLst>
      <p:ext uri="{BB962C8B-B14F-4D97-AF65-F5344CB8AC3E}">
        <p14:creationId xmlns:p14="http://schemas.microsoft.com/office/powerpoint/2010/main" val="678351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1"/>
            <a:ext cx="11658599" cy="1257299"/>
          </a:xfrm>
        </p:spPr>
        <p:txBody>
          <a:bodyPr>
            <a:noAutofit/>
          </a:bodyPr>
          <a:lstStyle/>
          <a:p>
            <a:pPr algn="ctr"/>
            <a:r>
              <a:rPr lang="en-US" sz="8800" b="1" u="sng" dirty="0" smtClean="0">
                <a:solidFill>
                  <a:schemeClr val="bg1"/>
                </a:solidFill>
              </a:rPr>
              <a:t>Philippians 2:3-4 (NRSV)</a:t>
            </a:r>
            <a:endParaRPr lang="en-US" sz="8800" b="1" u="sng" dirty="0">
              <a:solidFill>
                <a:schemeClr val="bg1"/>
              </a:solidFill>
            </a:endParaRPr>
          </a:p>
        </p:txBody>
      </p:sp>
      <p:sp>
        <p:nvSpPr>
          <p:cNvPr id="3" name="Content Placeholder 2"/>
          <p:cNvSpPr>
            <a:spLocks noGrp="1"/>
          </p:cNvSpPr>
          <p:nvPr>
            <p:ph idx="1"/>
          </p:nvPr>
        </p:nvSpPr>
        <p:spPr>
          <a:xfrm>
            <a:off x="257175" y="1428750"/>
            <a:ext cx="11658600" cy="4748213"/>
          </a:xfrm>
        </p:spPr>
        <p:txBody>
          <a:bodyPr>
            <a:noAutofit/>
          </a:bodyPr>
          <a:lstStyle/>
          <a:p>
            <a:pPr marL="0" indent="0">
              <a:buNone/>
            </a:pPr>
            <a:r>
              <a:rPr lang="en-US" sz="6000" b="1" dirty="0" smtClean="0">
                <a:solidFill>
                  <a:schemeClr val="bg1"/>
                </a:solidFill>
              </a:rPr>
              <a:t>Do nothing from selfish ambition or conceit, but in humility regard others as better than yourselves.  Let each of you look not to your own interests, but to the interests of others.</a:t>
            </a:r>
            <a:endParaRPr lang="en-US" sz="6000" b="1" dirty="0">
              <a:solidFill>
                <a:schemeClr val="bg1"/>
              </a:solidFill>
            </a:endParaRPr>
          </a:p>
        </p:txBody>
      </p:sp>
    </p:spTree>
    <p:extLst>
      <p:ext uri="{BB962C8B-B14F-4D97-AF65-F5344CB8AC3E}">
        <p14:creationId xmlns:p14="http://schemas.microsoft.com/office/powerpoint/2010/main" val="67583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b="1" u="sng" dirty="0" smtClean="0">
                <a:solidFill>
                  <a:schemeClr val="bg1"/>
                </a:solidFill>
              </a:rPr>
              <a:t>Philippians 2:5-6</a:t>
            </a:r>
            <a:endParaRPr lang="en-US" sz="8000" b="1" u="sng" dirty="0">
              <a:solidFill>
                <a:schemeClr val="bg1"/>
              </a:solidFill>
            </a:endParaRPr>
          </a:p>
        </p:txBody>
      </p:sp>
      <p:sp>
        <p:nvSpPr>
          <p:cNvPr id="3" name="Content Placeholder 2"/>
          <p:cNvSpPr>
            <a:spLocks noGrp="1"/>
          </p:cNvSpPr>
          <p:nvPr>
            <p:ph idx="1"/>
          </p:nvPr>
        </p:nvSpPr>
        <p:spPr>
          <a:xfrm>
            <a:off x="314325" y="1825625"/>
            <a:ext cx="11601449" cy="4351338"/>
          </a:xfrm>
        </p:spPr>
        <p:txBody>
          <a:bodyPr>
            <a:normAutofit/>
          </a:bodyPr>
          <a:lstStyle/>
          <a:p>
            <a:pPr marL="0" indent="0">
              <a:buNone/>
            </a:pPr>
            <a:r>
              <a:rPr lang="en-US" sz="6000" b="1" dirty="0" smtClean="0">
                <a:solidFill>
                  <a:schemeClr val="bg1"/>
                </a:solidFill>
              </a:rPr>
              <a:t>Let the same mind be in you that was in Christ Jesus, who, though he was in the form of God, did not regard equality with God as something to be </a:t>
            </a:r>
            <a:r>
              <a:rPr lang="en-US" sz="6000" b="1" dirty="0" smtClean="0">
                <a:solidFill>
                  <a:srgbClr val="FFF39E"/>
                </a:solidFill>
              </a:rPr>
              <a:t>exploited</a:t>
            </a:r>
            <a:r>
              <a:rPr lang="mr-IN" sz="6000" b="1" dirty="0" smtClean="0">
                <a:solidFill>
                  <a:schemeClr val="bg1"/>
                </a:solidFill>
              </a:rPr>
              <a:t>…</a:t>
            </a:r>
            <a:endParaRPr lang="en-US" sz="6000" b="1" dirty="0">
              <a:solidFill>
                <a:schemeClr val="bg1"/>
              </a:solidFill>
            </a:endParaRPr>
          </a:p>
        </p:txBody>
      </p:sp>
    </p:spTree>
    <p:extLst>
      <p:ext uri="{BB962C8B-B14F-4D97-AF65-F5344CB8AC3E}">
        <p14:creationId xmlns:p14="http://schemas.microsoft.com/office/powerpoint/2010/main" val="2007796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28637" y="1128713"/>
            <a:ext cx="11287125" cy="5048250"/>
          </a:xfrm>
        </p:spPr>
        <p:txBody>
          <a:bodyPr>
            <a:normAutofit/>
          </a:bodyPr>
          <a:lstStyle/>
          <a:p>
            <a:pPr marL="0" indent="0">
              <a:buNone/>
            </a:pPr>
            <a:r>
              <a:rPr lang="en-US" sz="7100" b="1" i="1" dirty="0" smtClean="0">
                <a:solidFill>
                  <a:srgbClr val="FFF39E"/>
                </a:solidFill>
              </a:rPr>
              <a:t>"Blessed are those who can give without remembering, </a:t>
            </a:r>
          </a:p>
          <a:p>
            <a:pPr marL="0" indent="0">
              <a:buNone/>
            </a:pPr>
            <a:r>
              <a:rPr lang="en-US" sz="7100" b="1" i="1" dirty="0" smtClean="0">
                <a:solidFill>
                  <a:srgbClr val="FFF39E"/>
                </a:solidFill>
              </a:rPr>
              <a:t>and take without forgetting."</a:t>
            </a:r>
            <a:r>
              <a:rPr lang="en-US" sz="5800" b="1" i="1" dirty="0" smtClean="0">
                <a:solidFill>
                  <a:srgbClr val="FFF39E"/>
                </a:solidFill>
              </a:rPr>
              <a:t> </a:t>
            </a:r>
          </a:p>
          <a:p>
            <a:pPr marL="0" indent="0">
              <a:buNone/>
            </a:pPr>
            <a:r>
              <a:rPr lang="en-US" sz="6000" b="1" i="1" dirty="0" smtClean="0">
                <a:solidFill>
                  <a:srgbClr val="FFF39E"/>
                </a:solidFill>
              </a:rPr>
              <a:t>	           -- Elizabeth </a:t>
            </a:r>
            <a:r>
              <a:rPr lang="en-US" sz="6000" b="1" i="1" dirty="0" smtClean="0">
                <a:solidFill>
                  <a:srgbClr val="FFF39E"/>
                </a:solidFill>
              </a:rPr>
              <a:t>Bibesco</a:t>
            </a:r>
            <a:r>
              <a:rPr lang="en-US" sz="6000" b="1" i="1" dirty="0" smtClean="0">
                <a:solidFill>
                  <a:srgbClr val="FFF39E"/>
                </a:solidFill>
              </a:rPr>
              <a:t>, 1939</a:t>
            </a:r>
            <a:endParaRPr lang="en-US" sz="6000" b="1" i="1" dirty="0">
              <a:solidFill>
                <a:srgbClr val="FFF39E"/>
              </a:solidFill>
            </a:endParaRPr>
          </a:p>
        </p:txBody>
      </p:sp>
    </p:spTree>
    <p:extLst>
      <p:ext uri="{BB962C8B-B14F-4D97-AF65-F5344CB8AC3E}">
        <p14:creationId xmlns:p14="http://schemas.microsoft.com/office/powerpoint/2010/main" val="1991574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314450"/>
            <a:ext cx="12191999" cy="4862513"/>
          </a:xfrm>
        </p:spPr>
        <p:txBody>
          <a:bodyPr>
            <a:noAutofit/>
          </a:bodyPr>
          <a:lstStyle/>
          <a:p>
            <a:pPr marL="0" indent="0" algn="ctr">
              <a:buNone/>
            </a:pPr>
            <a:r>
              <a:rPr lang="en-US" sz="8000" b="1" i="1" dirty="0" smtClean="0">
                <a:solidFill>
                  <a:srgbClr val="FFFF00"/>
                </a:solidFill>
              </a:rPr>
              <a:t>2.“Then take the last place.” </a:t>
            </a:r>
          </a:p>
          <a:p>
            <a:pPr marL="0" indent="0" algn="ctr">
              <a:buNone/>
            </a:pPr>
            <a:r>
              <a:rPr lang="en-US" sz="8000" b="1" u="sng" dirty="0" smtClean="0">
                <a:solidFill>
                  <a:srgbClr val="FFF39E"/>
                </a:solidFill>
              </a:rPr>
              <a:t>A Selfless Missionary </a:t>
            </a:r>
          </a:p>
          <a:p>
            <a:pPr marL="0" indent="0" algn="ctr">
              <a:buNone/>
            </a:pPr>
            <a:r>
              <a:rPr lang="en-US" sz="8000" b="1" u="sng" dirty="0" smtClean="0">
                <a:solidFill>
                  <a:srgbClr val="FFF39E"/>
                </a:solidFill>
              </a:rPr>
              <a:t>Is Self-Emptying</a:t>
            </a:r>
            <a:endParaRPr lang="en-US" sz="8000" b="1" u="sng" dirty="0">
              <a:solidFill>
                <a:srgbClr val="FFF39E"/>
              </a:solidFill>
            </a:endParaRPr>
          </a:p>
        </p:txBody>
      </p:sp>
    </p:spTree>
    <p:extLst>
      <p:ext uri="{BB962C8B-B14F-4D97-AF65-F5344CB8AC3E}">
        <p14:creationId xmlns:p14="http://schemas.microsoft.com/office/powerpoint/2010/main" val="315973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u="sng" dirty="0" smtClean="0">
                <a:solidFill>
                  <a:schemeClr val="bg1"/>
                </a:solidFill>
              </a:rPr>
              <a:t>Philippians 2:7</a:t>
            </a:r>
            <a:endParaRPr lang="en-US" sz="8800" b="1" u="sng" dirty="0">
              <a:solidFill>
                <a:schemeClr val="bg1"/>
              </a:solidFill>
            </a:endParaRPr>
          </a:p>
        </p:txBody>
      </p:sp>
      <p:sp>
        <p:nvSpPr>
          <p:cNvPr id="3" name="Content Placeholder 2"/>
          <p:cNvSpPr>
            <a:spLocks noGrp="1"/>
          </p:cNvSpPr>
          <p:nvPr>
            <p:ph idx="1"/>
          </p:nvPr>
        </p:nvSpPr>
        <p:spPr>
          <a:xfrm>
            <a:off x="357188" y="1825625"/>
            <a:ext cx="11358562" cy="4351338"/>
          </a:xfrm>
        </p:spPr>
        <p:txBody>
          <a:bodyPr>
            <a:normAutofit/>
          </a:bodyPr>
          <a:lstStyle/>
          <a:p>
            <a:pPr marL="0" indent="0">
              <a:buNone/>
            </a:pPr>
            <a:r>
              <a:rPr lang="mr-IN" sz="7200" b="1" dirty="0" smtClean="0">
                <a:solidFill>
                  <a:schemeClr val="bg1"/>
                </a:solidFill>
              </a:rPr>
              <a:t>…</a:t>
            </a:r>
            <a:r>
              <a:rPr lang="en-US" sz="7200" b="1" dirty="0" smtClean="0">
                <a:solidFill>
                  <a:schemeClr val="bg1"/>
                </a:solidFill>
              </a:rPr>
              <a:t>but emptied </a:t>
            </a:r>
            <a:r>
              <a:rPr lang="en-US" sz="7200" b="1" i="1" dirty="0" smtClean="0">
                <a:solidFill>
                  <a:schemeClr val="bg1"/>
                </a:solidFill>
              </a:rPr>
              <a:t>(kenosis)</a:t>
            </a:r>
            <a:r>
              <a:rPr lang="en-US" sz="7200" b="1" dirty="0" smtClean="0">
                <a:solidFill>
                  <a:schemeClr val="bg1"/>
                </a:solidFill>
              </a:rPr>
              <a:t> himself, taking the form of a slave, being born in human likeness.</a:t>
            </a:r>
            <a:endParaRPr lang="en-US" sz="7200" b="1" dirty="0">
              <a:solidFill>
                <a:schemeClr val="bg1"/>
              </a:solidFill>
            </a:endParaRPr>
          </a:p>
        </p:txBody>
      </p:sp>
    </p:spTree>
    <p:extLst>
      <p:ext uri="{BB962C8B-B14F-4D97-AF65-F5344CB8AC3E}">
        <p14:creationId xmlns:p14="http://schemas.microsoft.com/office/powerpoint/2010/main" val="1185330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14424"/>
          </a:xfrm>
        </p:spPr>
        <p:txBody>
          <a:bodyPr>
            <a:normAutofit/>
          </a:bodyPr>
          <a:lstStyle/>
          <a:p>
            <a:pPr algn="ctr"/>
            <a:r>
              <a:rPr lang="en-US" sz="6600" b="1" u="sng" dirty="0" smtClean="0">
                <a:solidFill>
                  <a:schemeClr val="bg1"/>
                </a:solidFill>
              </a:rPr>
              <a:t>Acts 11:22-26</a:t>
            </a:r>
            <a:endParaRPr lang="en-US" sz="6600" b="1" u="sng" dirty="0">
              <a:solidFill>
                <a:schemeClr val="bg1"/>
              </a:solidFill>
            </a:endParaRPr>
          </a:p>
        </p:txBody>
      </p:sp>
      <p:sp>
        <p:nvSpPr>
          <p:cNvPr id="3" name="Content Placeholder 2"/>
          <p:cNvSpPr>
            <a:spLocks noGrp="1"/>
          </p:cNvSpPr>
          <p:nvPr>
            <p:ph idx="1"/>
          </p:nvPr>
        </p:nvSpPr>
        <p:spPr>
          <a:xfrm>
            <a:off x="414338" y="1114425"/>
            <a:ext cx="11372850" cy="5500688"/>
          </a:xfrm>
        </p:spPr>
        <p:txBody>
          <a:bodyPr>
            <a:noAutofit/>
          </a:bodyPr>
          <a:lstStyle/>
          <a:p>
            <a:pPr marL="0" indent="0">
              <a:buNone/>
            </a:pPr>
            <a:r>
              <a:rPr lang="en-US" sz="4400" b="1" dirty="0" smtClean="0">
                <a:solidFill>
                  <a:schemeClr val="bg1"/>
                </a:solidFill>
              </a:rPr>
              <a:t>When the church in Jerusalem got wind of this, they sent Barnabas to Antioch to check on things. As soon as he arrived, he saw that God was behind and in it all. </a:t>
            </a:r>
            <a:r>
              <a:rPr lang="en-US" sz="4400" b="1" dirty="0" smtClean="0">
                <a:solidFill>
                  <a:srgbClr val="FFF39E"/>
                </a:solidFill>
              </a:rPr>
              <a:t>He threw himself in with them</a:t>
            </a:r>
            <a:r>
              <a:rPr lang="en-US" sz="4400" b="1" dirty="0" smtClean="0">
                <a:solidFill>
                  <a:schemeClr val="bg1"/>
                </a:solidFill>
              </a:rPr>
              <a:t>, got behind them, urging them to stay with it the rest of their lives. He was a good man that way, enthusiastic and confident in the Holy Spirit’s ways</a:t>
            </a:r>
            <a:r>
              <a:rPr lang="mr-IN" sz="4400" b="1" dirty="0" smtClean="0">
                <a:solidFill>
                  <a:schemeClr val="bg1"/>
                </a:solidFill>
              </a:rPr>
              <a:t>…</a:t>
            </a:r>
            <a:r>
              <a:rPr lang="en-US" sz="4400" b="1" dirty="0" smtClean="0">
                <a:solidFill>
                  <a:schemeClr val="bg1"/>
                </a:solidFill>
              </a:rPr>
              <a:t> </a:t>
            </a:r>
            <a:endParaRPr lang="en-US" sz="4400" b="1" dirty="0">
              <a:solidFill>
                <a:schemeClr val="bg1"/>
              </a:solidFill>
            </a:endParaRPr>
          </a:p>
        </p:txBody>
      </p:sp>
    </p:spTree>
    <p:extLst>
      <p:ext uri="{BB962C8B-B14F-4D97-AF65-F5344CB8AC3E}">
        <p14:creationId xmlns:p14="http://schemas.microsoft.com/office/powerpoint/2010/main" val="1995196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728663"/>
            <a:ext cx="11430000" cy="5448300"/>
          </a:xfrm>
        </p:spPr>
        <p:txBody>
          <a:bodyPr>
            <a:normAutofit/>
          </a:bodyPr>
          <a:lstStyle/>
          <a:p>
            <a:pPr marL="0" indent="0">
              <a:buNone/>
            </a:pPr>
            <a:r>
              <a:rPr lang="mr-IN" sz="4800" b="1" dirty="0" smtClean="0">
                <a:solidFill>
                  <a:schemeClr val="bg1"/>
                </a:solidFill>
              </a:rPr>
              <a:t>…</a:t>
            </a:r>
            <a:r>
              <a:rPr lang="en-US" sz="4800" b="1" dirty="0" smtClean="0">
                <a:solidFill>
                  <a:schemeClr val="bg1"/>
                </a:solidFill>
              </a:rPr>
              <a:t>The community grew large and strong in the Master. Then Barnabas went on to Tarsus to look for Saul. He found him and brought him back to Antioch. They were there a whole year, meeting with the church and teaching a lot of people. It was in Antioch that the disciples were </a:t>
            </a:r>
            <a:r>
              <a:rPr lang="en-US" sz="4800" b="1" dirty="0" smtClean="0">
                <a:solidFill>
                  <a:srgbClr val="FFF39E"/>
                </a:solidFill>
              </a:rPr>
              <a:t>for the first time called Christians.</a:t>
            </a:r>
          </a:p>
          <a:p>
            <a:pPr marL="0" indent="0">
              <a:buNone/>
            </a:pPr>
            <a:endParaRPr lang="en-US" sz="4800" dirty="0"/>
          </a:p>
        </p:txBody>
      </p:sp>
    </p:spTree>
    <p:extLst>
      <p:ext uri="{BB962C8B-B14F-4D97-AF65-F5344CB8AC3E}">
        <p14:creationId xmlns:p14="http://schemas.microsoft.com/office/powerpoint/2010/main" val="1795975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57189" y="1825625"/>
            <a:ext cx="11458574" cy="4351338"/>
          </a:xfrm>
        </p:spPr>
        <p:txBody>
          <a:bodyPr>
            <a:normAutofit/>
          </a:bodyPr>
          <a:lstStyle/>
          <a:p>
            <a:pPr marL="0" indent="0" algn="ctr">
              <a:buNone/>
            </a:pPr>
            <a:r>
              <a:rPr lang="en-US" sz="9600" b="1" dirty="0" smtClean="0">
                <a:solidFill>
                  <a:srgbClr val="79F0EF"/>
                </a:solidFill>
              </a:rPr>
              <a:t>I AM A MISSIONARY</a:t>
            </a:r>
            <a:endParaRPr lang="en-US" sz="9600" b="1" dirty="0">
              <a:solidFill>
                <a:srgbClr val="79F0EF"/>
              </a:solidFill>
            </a:endParaRPr>
          </a:p>
        </p:txBody>
      </p:sp>
    </p:spTree>
    <p:extLst>
      <p:ext uri="{BB962C8B-B14F-4D97-AF65-F5344CB8AC3E}">
        <p14:creationId xmlns:p14="http://schemas.microsoft.com/office/powerpoint/2010/main" val="630647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350" y="0"/>
            <a:ext cx="13101638" cy="6858000"/>
          </a:xfrm>
        </p:spPr>
      </p:pic>
    </p:spTree>
    <p:extLst>
      <p:ext uri="{BB962C8B-B14F-4D97-AF65-F5344CB8AC3E}">
        <p14:creationId xmlns:p14="http://schemas.microsoft.com/office/powerpoint/2010/main" val="2076427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2875" y="1128713"/>
            <a:ext cx="11930063" cy="5048250"/>
          </a:xfrm>
        </p:spPr>
        <p:txBody>
          <a:bodyPr>
            <a:normAutofit/>
          </a:bodyPr>
          <a:lstStyle/>
          <a:p>
            <a:pPr marL="0" indent="0" algn="ctr">
              <a:buNone/>
            </a:pPr>
            <a:r>
              <a:rPr lang="en-US" sz="8000" b="1" i="1" dirty="0" smtClean="0">
                <a:solidFill>
                  <a:srgbClr val="FFFF00"/>
                </a:solidFill>
              </a:rPr>
              <a:t>3. “Be the servant of all.”</a:t>
            </a:r>
          </a:p>
          <a:p>
            <a:pPr marL="0" indent="0" algn="ctr">
              <a:buNone/>
            </a:pPr>
            <a:r>
              <a:rPr lang="en-US" sz="8000" b="1" u="sng" dirty="0" smtClean="0">
                <a:solidFill>
                  <a:srgbClr val="FFF39E"/>
                </a:solidFill>
              </a:rPr>
              <a:t>A Selfless Missionary is</a:t>
            </a:r>
          </a:p>
          <a:p>
            <a:pPr marL="0" indent="0" algn="ctr">
              <a:buNone/>
            </a:pPr>
            <a:r>
              <a:rPr lang="en-US" sz="8000" b="1" u="sng" dirty="0" smtClean="0">
                <a:solidFill>
                  <a:srgbClr val="FFF39E"/>
                </a:solidFill>
              </a:rPr>
              <a:t>Self-Sacrificing</a:t>
            </a:r>
            <a:endParaRPr lang="en-US" sz="8000" b="1" u="sng" dirty="0">
              <a:solidFill>
                <a:srgbClr val="FFF39E"/>
              </a:solidFill>
            </a:endParaRPr>
          </a:p>
        </p:txBody>
      </p:sp>
    </p:spTree>
    <p:extLst>
      <p:ext uri="{BB962C8B-B14F-4D97-AF65-F5344CB8AC3E}">
        <p14:creationId xmlns:p14="http://schemas.microsoft.com/office/powerpoint/2010/main" val="1899980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b="1" u="sng" dirty="0" smtClean="0">
                <a:solidFill>
                  <a:schemeClr val="bg1"/>
                </a:solidFill>
              </a:rPr>
              <a:t>Philippians 2:8</a:t>
            </a:r>
            <a:endParaRPr lang="en-US" sz="8000" b="1" u="sng" dirty="0">
              <a:solidFill>
                <a:schemeClr val="bg1"/>
              </a:solidFill>
            </a:endParaRPr>
          </a:p>
        </p:txBody>
      </p:sp>
      <p:sp>
        <p:nvSpPr>
          <p:cNvPr id="3" name="Content Placeholder 2"/>
          <p:cNvSpPr>
            <a:spLocks noGrp="1"/>
          </p:cNvSpPr>
          <p:nvPr>
            <p:ph idx="1"/>
          </p:nvPr>
        </p:nvSpPr>
        <p:spPr>
          <a:xfrm>
            <a:off x="485775" y="1825625"/>
            <a:ext cx="11215687" cy="4351338"/>
          </a:xfrm>
        </p:spPr>
        <p:txBody>
          <a:bodyPr>
            <a:noAutofit/>
          </a:bodyPr>
          <a:lstStyle/>
          <a:p>
            <a:pPr marL="0" indent="0">
              <a:buNone/>
            </a:pPr>
            <a:r>
              <a:rPr lang="en-US" sz="6000" b="1" dirty="0" smtClean="0">
                <a:solidFill>
                  <a:schemeClr val="bg1"/>
                </a:solidFill>
              </a:rPr>
              <a:t>And being found in human form,     </a:t>
            </a:r>
          </a:p>
          <a:p>
            <a:pPr marL="0" indent="0">
              <a:buNone/>
            </a:pPr>
            <a:r>
              <a:rPr lang="en-US" sz="6000" b="1" dirty="0" smtClean="0">
                <a:solidFill>
                  <a:schemeClr val="bg1"/>
                </a:solidFill>
              </a:rPr>
              <a:t>he humbled himself    </a:t>
            </a:r>
          </a:p>
          <a:p>
            <a:pPr marL="0" indent="0">
              <a:buNone/>
            </a:pPr>
            <a:r>
              <a:rPr lang="en-US" sz="6000" b="1" dirty="0" smtClean="0">
                <a:solidFill>
                  <a:schemeClr val="bg1"/>
                </a:solidFill>
              </a:rPr>
              <a:t>and became obedient to the point of death—    </a:t>
            </a:r>
          </a:p>
          <a:p>
            <a:pPr marL="0" indent="0">
              <a:buNone/>
            </a:pPr>
            <a:r>
              <a:rPr lang="en-US" sz="6000" b="1" dirty="0" smtClean="0">
                <a:solidFill>
                  <a:srgbClr val="FFF39E"/>
                </a:solidFill>
              </a:rPr>
              <a:t>even death on a cross.</a:t>
            </a:r>
            <a:endParaRPr lang="en-US" sz="6000" b="1" dirty="0">
              <a:solidFill>
                <a:srgbClr val="FFF39E"/>
              </a:solidFill>
            </a:endParaRPr>
          </a:p>
        </p:txBody>
      </p:sp>
    </p:spTree>
    <p:extLst>
      <p:ext uri="{BB962C8B-B14F-4D97-AF65-F5344CB8AC3E}">
        <p14:creationId xmlns:p14="http://schemas.microsoft.com/office/powerpoint/2010/main" val="2041664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585912"/>
          </a:xfrm>
        </p:spPr>
        <p:txBody>
          <a:bodyPr>
            <a:normAutofit/>
          </a:bodyPr>
          <a:lstStyle/>
          <a:p>
            <a:pPr algn="ctr"/>
            <a:r>
              <a:rPr lang="en-US" sz="8000" b="1" u="sng" dirty="0" smtClean="0">
                <a:solidFill>
                  <a:schemeClr val="bg1"/>
                </a:solidFill>
              </a:rPr>
              <a:t>Mark 8:34-35</a:t>
            </a:r>
            <a:endParaRPr lang="en-US" sz="8000" b="1" u="sng" dirty="0">
              <a:solidFill>
                <a:schemeClr val="bg1"/>
              </a:solidFill>
            </a:endParaRPr>
          </a:p>
        </p:txBody>
      </p:sp>
      <p:sp>
        <p:nvSpPr>
          <p:cNvPr id="3" name="Content Placeholder 2"/>
          <p:cNvSpPr>
            <a:spLocks noGrp="1"/>
          </p:cNvSpPr>
          <p:nvPr>
            <p:ph idx="1"/>
          </p:nvPr>
        </p:nvSpPr>
        <p:spPr>
          <a:xfrm>
            <a:off x="242889" y="1585913"/>
            <a:ext cx="11672886" cy="5272086"/>
          </a:xfrm>
        </p:spPr>
        <p:txBody>
          <a:bodyPr>
            <a:noAutofit/>
          </a:bodyPr>
          <a:lstStyle/>
          <a:p>
            <a:pPr marL="0" indent="0">
              <a:buNone/>
            </a:pPr>
            <a:r>
              <a:rPr lang="en-US" sz="4800" b="1" dirty="0" smtClean="0">
                <a:solidFill>
                  <a:schemeClr val="bg1"/>
                </a:solidFill>
              </a:rPr>
              <a:t>He called the crowd with his disciples, and said to them, “If any want to become my followers, let them deny themselves and take up their cross and follow me. For those who want to save their life will lose it, and those who lose their life for my sake, and for the sake of the gospel, will save it.</a:t>
            </a:r>
            <a:endParaRPr lang="en-US" sz="4800" b="1" dirty="0">
              <a:solidFill>
                <a:schemeClr val="bg1"/>
              </a:solidFill>
            </a:endParaRPr>
          </a:p>
        </p:txBody>
      </p:sp>
    </p:spTree>
    <p:extLst>
      <p:ext uri="{BB962C8B-B14F-4D97-AF65-F5344CB8AC3E}">
        <p14:creationId xmlns:p14="http://schemas.microsoft.com/office/powerpoint/2010/main" val="17568001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71463" y="1271588"/>
            <a:ext cx="11558587" cy="4905375"/>
          </a:xfrm>
        </p:spPr>
        <p:txBody>
          <a:bodyPr>
            <a:noAutofit/>
          </a:bodyPr>
          <a:lstStyle/>
          <a:p>
            <a:pPr marL="0" indent="0">
              <a:buNone/>
            </a:pPr>
            <a:r>
              <a:rPr lang="en-US" sz="5400" b="1" i="1" dirty="0" smtClean="0">
                <a:solidFill>
                  <a:srgbClr val="FFFBC2"/>
                </a:solidFill>
              </a:rPr>
              <a:t>"To be crucified means, first, the man on the cross is facing only one direction; second, he is not going back; and third, he has no further plans of his own." </a:t>
            </a:r>
          </a:p>
          <a:p>
            <a:pPr marL="0" indent="0">
              <a:buNone/>
            </a:pPr>
            <a:r>
              <a:rPr lang="en-US" sz="5400" b="1" i="1" dirty="0">
                <a:solidFill>
                  <a:srgbClr val="FFFBC2"/>
                </a:solidFill>
              </a:rPr>
              <a:t>	</a:t>
            </a:r>
            <a:r>
              <a:rPr lang="en-US" sz="5400" b="1" i="1" dirty="0" smtClean="0">
                <a:solidFill>
                  <a:srgbClr val="FFFBC2"/>
                </a:solidFill>
              </a:rPr>
              <a:t>					---A.W. Tozer</a:t>
            </a:r>
            <a:endParaRPr lang="en-US" sz="5400" b="1" i="1" dirty="0">
              <a:solidFill>
                <a:srgbClr val="FFFBC2"/>
              </a:solidFill>
            </a:endParaRPr>
          </a:p>
        </p:txBody>
      </p:sp>
    </p:spTree>
    <p:extLst>
      <p:ext uri="{BB962C8B-B14F-4D97-AF65-F5344CB8AC3E}">
        <p14:creationId xmlns:p14="http://schemas.microsoft.com/office/powerpoint/2010/main" val="7876265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49671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825625"/>
            <a:ext cx="12191999" cy="4351338"/>
          </a:xfrm>
        </p:spPr>
        <p:txBody>
          <a:bodyPr>
            <a:normAutofit/>
          </a:bodyPr>
          <a:lstStyle/>
          <a:p>
            <a:pPr marL="0" indent="0" algn="ctr">
              <a:buNone/>
            </a:pPr>
            <a:r>
              <a:rPr lang="en-US" sz="9600" b="1" dirty="0" smtClean="0">
                <a:solidFill>
                  <a:srgbClr val="79F0EF"/>
                </a:solidFill>
              </a:rPr>
              <a:t>I AM A </a:t>
            </a:r>
          </a:p>
          <a:p>
            <a:pPr marL="0" indent="0" algn="ctr">
              <a:buNone/>
            </a:pPr>
            <a:r>
              <a:rPr lang="en-US" sz="9600" b="1" i="1" u="sng" dirty="0" smtClean="0">
                <a:solidFill>
                  <a:srgbClr val="9CF0E6"/>
                </a:solidFill>
              </a:rPr>
              <a:t>SELFLESS MISSIONARY</a:t>
            </a:r>
            <a:endParaRPr lang="en-US" sz="9600" b="1" i="1" u="sng" dirty="0">
              <a:solidFill>
                <a:srgbClr val="9CF0E6"/>
              </a:solidFill>
            </a:endParaRPr>
          </a:p>
        </p:txBody>
      </p:sp>
    </p:spTree>
    <p:extLst>
      <p:ext uri="{BB962C8B-B14F-4D97-AF65-F5344CB8AC3E}">
        <p14:creationId xmlns:p14="http://schemas.microsoft.com/office/powerpoint/2010/main" val="371215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663" y="485775"/>
            <a:ext cx="4457700" cy="33289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425" y="1971820"/>
            <a:ext cx="5286375" cy="4565506"/>
          </a:xfrm>
          <a:prstGeom prst="rect">
            <a:avLst/>
          </a:prstGeom>
        </p:spPr>
      </p:pic>
    </p:spTree>
    <p:extLst>
      <p:ext uri="{BB962C8B-B14F-4D97-AF65-F5344CB8AC3E}">
        <p14:creationId xmlns:p14="http://schemas.microsoft.com/office/powerpoint/2010/main" val="1467995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8000"/>
          </a:xfrm>
        </p:spPr>
      </p:pic>
    </p:spTree>
    <p:extLst>
      <p:ext uri="{BB962C8B-B14F-4D97-AF65-F5344CB8AC3E}">
        <p14:creationId xmlns:p14="http://schemas.microsoft.com/office/powerpoint/2010/main" val="155353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851" y="642938"/>
            <a:ext cx="10115550" cy="5657850"/>
          </a:xfrm>
        </p:spPr>
      </p:pic>
    </p:spTree>
    <p:extLst>
      <p:ext uri="{BB962C8B-B14F-4D97-AF65-F5344CB8AC3E}">
        <p14:creationId xmlns:p14="http://schemas.microsoft.com/office/powerpoint/2010/main" val="1826416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43863" y="914400"/>
            <a:ext cx="2988022" cy="41322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189" y="2014540"/>
            <a:ext cx="6032124" cy="4414836"/>
          </a:xfrm>
          <a:prstGeom prst="rect">
            <a:avLst/>
          </a:prstGeom>
        </p:spPr>
      </p:pic>
    </p:spTree>
    <p:extLst>
      <p:ext uri="{BB962C8B-B14F-4D97-AF65-F5344CB8AC3E}">
        <p14:creationId xmlns:p14="http://schemas.microsoft.com/office/powerpoint/2010/main" val="4489324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8419" y="1027906"/>
            <a:ext cx="7015162" cy="4985810"/>
          </a:xfrm>
        </p:spPr>
      </p:pic>
    </p:spTree>
    <p:extLst>
      <p:ext uri="{BB962C8B-B14F-4D97-AF65-F5344CB8AC3E}">
        <p14:creationId xmlns:p14="http://schemas.microsoft.com/office/powerpoint/2010/main" val="1098089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u="sng" dirty="0" smtClean="0">
                <a:solidFill>
                  <a:schemeClr val="bg1"/>
                </a:solidFill>
              </a:rPr>
              <a:t>Mark 9:35</a:t>
            </a:r>
            <a:endParaRPr lang="en-US" sz="8800" b="1" u="sng" dirty="0">
              <a:solidFill>
                <a:schemeClr val="bg1"/>
              </a:solidFill>
            </a:endParaRPr>
          </a:p>
        </p:txBody>
      </p:sp>
      <p:sp>
        <p:nvSpPr>
          <p:cNvPr id="3" name="Content Placeholder 2"/>
          <p:cNvSpPr>
            <a:spLocks noGrp="1"/>
          </p:cNvSpPr>
          <p:nvPr>
            <p:ph idx="1"/>
          </p:nvPr>
        </p:nvSpPr>
        <p:spPr>
          <a:xfrm>
            <a:off x="128588" y="1825625"/>
            <a:ext cx="12063411" cy="4351338"/>
          </a:xfrm>
        </p:spPr>
        <p:txBody>
          <a:bodyPr>
            <a:normAutofit/>
          </a:bodyPr>
          <a:lstStyle/>
          <a:p>
            <a:pPr marL="0" indent="0">
              <a:buNone/>
            </a:pPr>
            <a:r>
              <a:rPr lang="en-US" sz="7200" b="1" dirty="0" smtClean="0">
                <a:solidFill>
                  <a:schemeClr val="bg1"/>
                </a:solidFill>
              </a:rPr>
              <a:t>He sat down and summoned the Twelve. </a:t>
            </a:r>
            <a:r>
              <a:rPr lang="en-US" sz="7200" b="1" dirty="0" smtClean="0">
                <a:solidFill>
                  <a:srgbClr val="FFF39E"/>
                </a:solidFill>
              </a:rPr>
              <a:t>“So you want first place?</a:t>
            </a:r>
            <a:r>
              <a:rPr lang="en-US" sz="7200" b="1" dirty="0" smtClean="0">
                <a:solidFill>
                  <a:schemeClr val="bg1"/>
                </a:solidFill>
              </a:rPr>
              <a:t> </a:t>
            </a:r>
            <a:r>
              <a:rPr lang="en-US" sz="7200" b="1" dirty="0" smtClean="0">
                <a:solidFill>
                  <a:srgbClr val="FFFF00"/>
                </a:solidFill>
              </a:rPr>
              <a:t>Then take the last place. </a:t>
            </a:r>
            <a:r>
              <a:rPr lang="en-US" sz="7200" b="1" dirty="0" smtClean="0">
                <a:solidFill>
                  <a:srgbClr val="FFC000"/>
                </a:solidFill>
              </a:rPr>
              <a:t>Be the servant of all.”</a:t>
            </a:r>
            <a:endParaRPr lang="en-US" sz="7200" b="1" dirty="0">
              <a:solidFill>
                <a:srgbClr val="FFC000"/>
              </a:solidFill>
            </a:endParaRPr>
          </a:p>
        </p:txBody>
      </p:sp>
    </p:spTree>
    <p:extLst>
      <p:ext uri="{BB962C8B-B14F-4D97-AF65-F5344CB8AC3E}">
        <p14:creationId xmlns:p14="http://schemas.microsoft.com/office/powerpoint/2010/main" val="107831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526</Words>
  <Application>Microsoft Macintosh PowerPoint</Application>
  <PresentationFormat>Widescreen</PresentationFormat>
  <Paragraphs>46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Calibri Light</vt:lpstr>
      <vt:lpstr>Mangal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 9:35</vt:lpstr>
      <vt:lpstr>PowerPoint Presentation</vt:lpstr>
      <vt:lpstr>10 Dominant Behaviors of  Inwardly-Focused Churches</vt:lpstr>
      <vt:lpstr>PowerPoint Presentation</vt:lpstr>
      <vt:lpstr>Philippians 2:3-4 (NRSV)</vt:lpstr>
      <vt:lpstr>Philippians 2:5-6</vt:lpstr>
      <vt:lpstr>PowerPoint Presentation</vt:lpstr>
      <vt:lpstr>PowerPoint Presentation</vt:lpstr>
      <vt:lpstr>Philippians 2:7</vt:lpstr>
      <vt:lpstr>Acts 11:22-26</vt:lpstr>
      <vt:lpstr>PowerPoint Presentation</vt:lpstr>
      <vt:lpstr>PowerPoint Presentation</vt:lpstr>
      <vt:lpstr>PowerPoint Presentation</vt:lpstr>
      <vt:lpstr>Philippians 2:8</vt:lpstr>
      <vt:lpstr>Mark 8:34-35</vt:lpstr>
      <vt:lpstr>PowerPoint Presentation</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Barnette</dc:creator>
  <cp:lastModifiedBy>Jim Barnette</cp:lastModifiedBy>
  <cp:revision>17</cp:revision>
  <dcterms:created xsi:type="dcterms:W3CDTF">2018-04-27T19:49:52Z</dcterms:created>
  <dcterms:modified xsi:type="dcterms:W3CDTF">2018-04-28T20:47:08Z</dcterms:modified>
</cp:coreProperties>
</file>