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2"/>
  </p:handoutMasterIdLst>
  <p:sldIdLst>
    <p:sldId id="256" r:id="rId2"/>
    <p:sldId id="257" r:id="rId3"/>
    <p:sldId id="258" r:id="rId4"/>
    <p:sldId id="259" r:id="rId5"/>
    <p:sldId id="260" r:id="rId6"/>
    <p:sldId id="261" r:id="rId7"/>
    <p:sldId id="277" r:id="rId8"/>
    <p:sldId id="263" r:id="rId9"/>
    <p:sldId id="264" r:id="rId10"/>
    <p:sldId id="265" r:id="rId11"/>
    <p:sldId id="266" r:id="rId12"/>
    <p:sldId id="267" r:id="rId13"/>
    <p:sldId id="268" r:id="rId14"/>
    <p:sldId id="272" r:id="rId15"/>
    <p:sldId id="273" r:id="rId16"/>
    <p:sldId id="270" r:id="rId17"/>
    <p:sldId id="271" r:id="rId18"/>
    <p:sldId id="274" r:id="rId19"/>
    <p:sldId id="278" r:id="rId20"/>
    <p:sldId id="275" r:id="rId21"/>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599"/>
  </p:normalViewPr>
  <p:slideViewPr>
    <p:cSldViewPr snapToGrid="0" snapToObjects="1">
      <p:cViewPr varScale="1">
        <p:scale>
          <a:sx n="106" d="100"/>
          <a:sy n="106" d="100"/>
        </p:scale>
        <p:origin x="5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A314BD34-DC14-5A40-B964-B7AFA5F67673}" type="datetimeFigureOut">
              <a:rPr lang="en-US" smtClean="0"/>
              <a:t>9/2/17</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D2B2EFE-4B6B-9345-AD32-9C22F8330C40}" type="slidenum">
              <a:rPr lang="en-US" smtClean="0"/>
              <a:t>‹#›</a:t>
            </a:fld>
            <a:endParaRPr lang="en-US"/>
          </a:p>
        </p:txBody>
      </p:sp>
    </p:spTree>
    <p:extLst>
      <p:ext uri="{BB962C8B-B14F-4D97-AF65-F5344CB8AC3E}">
        <p14:creationId xmlns:p14="http://schemas.microsoft.com/office/powerpoint/2010/main" val="5640933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78E714-502A-3845-837D-8AC4C7164961}" type="datetimeFigureOut">
              <a:rPr lang="en-US" smtClean="0"/>
              <a:t>9/2/17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367646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8E714-502A-3845-837D-8AC4C7164961}" type="datetimeFigureOut">
              <a:rPr lang="en-US" smtClean="0"/>
              <a:t>9/2/17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1985944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8E714-502A-3845-837D-8AC4C7164961}" type="datetimeFigureOut">
              <a:rPr lang="en-US" smtClean="0"/>
              <a:t>9/2/17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1575126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8E714-502A-3845-837D-8AC4C7164961}" type="datetimeFigureOut">
              <a:rPr lang="en-US" smtClean="0"/>
              <a:t>9/2/17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550879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78E714-502A-3845-837D-8AC4C7164961}" type="datetimeFigureOut">
              <a:rPr lang="en-US" smtClean="0"/>
              <a:t>9/2/17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102281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78E714-502A-3845-837D-8AC4C7164961}" type="datetimeFigureOut">
              <a:rPr lang="en-US" smtClean="0"/>
              <a:t>9/2/17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1947148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78E714-502A-3845-837D-8AC4C7164961}" type="datetimeFigureOut">
              <a:rPr lang="en-US" smtClean="0"/>
              <a:t>9/2/17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217912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78E714-502A-3845-837D-8AC4C7164961}" type="datetimeFigureOut">
              <a:rPr lang="en-US" smtClean="0"/>
              <a:t>9/2/17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996693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8E714-502A-3845-837D-8AC4C7164961}" type="datetimeFigureOut">
              <a:rPr lang="en-US" smtClean="0"/>
              <a:t>9/2/17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1059409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8E714-502A-3845-837D-8AC4C7164961}" type="datetimeFigureOut">
              <a:rPr lang="en-US" smtClean="0"/>
              <a:t>9/2/17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711070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8E714-502A-3845-837D-8AC4C7164961}" type="datetimeFigureOut">
              <a:rPr lang="en-US" smtClean="0"/>
              <a:t>9/2/17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71A71-7753-264D-95E6-9A1DC63E8075}" type="slidenum">
              <a:rPr lang="en-US" smtClean="0"/>
              <a:t>‹#›</a:t>
            </a:fld>
            <a:endParaRPr lang="en-US"/>
          </a:p>
        </p:txBody>
      </p:sp>
    </p:spTree>
    <p:extLst>
      <p:ext uri="{BB962C8B-B14F-4D97-AF65-F5344CB8AC3E}">
        <p14:creationId xmlns:p14="http://schemas.microsoft.com/office/powerpoint/2010/main" val="211582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8E714-502A-3845-837D-8AC4C7164961}" type="datetimeFigureOut">
              <a:rPr lang="en-US" smtClean="0"/>
              <a:t>9/2/17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71A71-7753-264D-95E6-9A1DC63E8075}" type="slidenum">
              <a:rPr lang="en-US" smtClean="0"/>
              <a:t>‹#›</a:t>
            </a:fld>
            <a:endParaRPr lang="en-US"/>
          </a:p>
        </p:txBody>
      </p:sp>
    </p:spTree>
    <p:extLst>
      <p:ext uri="{BB962C8B-B14F-4D97-AF65-F5344CB8AC3E}">
        <p14:creationId xmlns:p14="http://schemas.microsoft.com/office/powerpoint/2010/main" val="2098568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3028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chemeClr val="bg1"/>
                </a:solidFill>
              </a:rPr>
              <a:t>1 Corinthians 15:54-57</a:t>
            </a:r>
            <a:endParaRPr lang="en-US" sz="6600" b="1" u="sng"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4400" b="1" dirty="0" smtClean="0">
                <a:solidFill>
                  <a:schemeClr val="bg1"/>
                </a:solidFill>
              </a:rPr>
              <a:t>When the perishable has been clothed with the imperishable, and the mortal with immortality, then the saying that is written will come true: “Death has been swallowed up in victory.” “Where, O death, is your victory?    Where, O death, is your sting?”</a:t>
            </a:r>
            <a:endParaRPr lang="en-US" sz="4400" b="1" dirty="0">
              <a:solidFill>
                <a:schemeClr val="bg1"/>
              </a:solidFill>
            </a:endParaRPr>
          </a:p>
        </p:txBody>
      </p:sp>
    </p:spTree>
    <p:extLst>
      <p:ext uri="{BB962C8B-B14F-4D97-AF65-F5344CB8AC3E}">
        <p14:creationId xmlns:p14="http://schemas.microsoft.com/office/powerpoint/2010/main" val="100789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chemeClr val="bg1"/>
                </a:solidFill>
              </a:rPr>
              <a:t>Isaiah 25:6-8</a:t>
            </a:r>
            <a:endParaRPr lang="en-US" sz="6600" b="1" u="sng"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4800" b="1" dirty="0">
                <a:solidFill>
                  <a:schemeClr val="bg1"/>
                </a:solidFill>
              </a:rPr>
              <a:t>H</a:t>
            </a:r>
            <a:r>
              <a:rPr lang="en-US" sz="4800" b="1" dirty="0" smtClean="0">
                <a:solidFill>
                  <a:schemeClr val="bg1"/>
                </a:solidFill>
              </a:rPr>
              <a:t>e will swallow up death forever. The Sovereign Lord will wipe away the tears from all faces; he will remove his people’s disgrace from all the earth. The Lord has spoken.</a:t>
            </a:r>
            <a:endParaRPr lang="en-US" sz="4800" b="1" dirty="0">
              <a:solidFill>
                <a:schemeClr val="bg1"/>
              </a:solidFill>
            </a:endParaRPr>
          </a:p>
        </p:txBody>
      </p:sp>
    </p:spTree>
    <p:extLst>
      <p:ext uri="{BB962C8B-B14F-4D97-AF65-F5344CB8AC3E}">
        <p14:creationId xmlns:p14="http://schemas.microsoft.com/office/powerpoint/2010/main" val="176675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5975" y="1471614"/>
            <a:ext cx="7729538" cy="4400550"/>
          </a:xfrm>
        </p:spPr>
      </p:pic>
    </p:spTree>
    <p:extLst>
      <p:ext uri="{BB962C8B-B14F-4D97-AF65-F5344CB8AC3E}">
        <p14:creationId xmlns:p14="http://schemas.microsoft.com/office/powerpoint/2010/main" val="1293719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42913" y="114300"/>
            <a:ext cx="11487150" cy="6600825"/>
          </a:xfrm>
        </p:spPr>
        <p:txBody>
          <a:bodyPr>
            <a:normAutofit/>
          </a:bodyPr>
          <a:lstStyle/>
          <a:p>
            <a:pPr marL="0" indent="0">
              <a:buNone/>
            </a:pPr>
            <a:r>
              <a:rPr lang="en-US" sz="4000" b="1" dirty="0" smtClean="0">
                <a:solidFill>
                  <a:srgbClr val="FFFF00"/>
                </a:solidFill>
              </a:rPr>
              <a:t>Death, be not proud, </a:t>
            </a:r>
          </a:p>
          <a:p>
            <a:pPr marL="0" indent="0">
              <a:buNone/>
            </a:pPr>
            <a:r>
              <a:rPr lang="en-US" sz="4000" b="1" dirty="0" smtClean="0">
                <a:solidFill>
                  <a:srgbClr val="FFFF00"/>
                </a:solidFill>
              </a:rPr>
              <a:t>though some have called thee mighty and dreadful, </a:t>
            </a:r>
          </a:p>
          <a:p>
            <a:pPr marL="0" indent="0">
              <a:buNone/>
            </a:pPr>
            <a:r>
              <a:rPr lang="en-US" sz="4000" b="1" dirty="0" smtClean="0">
                <a:solidFill>
                  <a:srgbClr val="FFFF00"/>
                </a:solidFill>
              </a:rPr>
              <a:t>for, thou art not so,</a:t>
            </a:r>
          </a:p>
          <a:p>
            <a:pPr marL="0" indent="0">
              <a:buNone/>
            </a:pPr>
            <a:r>
              <a:rPr lang="en-US" sz="4000" b="1" dirty="0" smtClean="0">
                <a:solidFill>
                  <a:srgbClr val="FFFF00"/>
                </a:solidFill>
              </a:rPr>
              <a:t>For, those, whom thou </a:t>
            </a:r>
            <a:r>
              <a:rPr lang="en-US" sz="4000" b="1" dirty="0" err="1" smtClean="0">
                <a:solidFill>
                  <a:srgbClr val="FFFF00"/>
                </a:solidFill>
              </a:rPr>
              <a:t>think'st</a:t>
            </a:r>
            <a:r>
              <a:rPr lang="en-US" sz="4000" b="1" dirty="0" smtClean="0">
                <a:solidFill>
                  <a:srgbClr val="FFFF00"/>
                </a:solidFill>
              </a:rPr>
              <a:t>, thou dost overthrow, </a:t>
            </a:r>
          </a:p>
          <a:p>
            <a:pPr marL="0" indent="0">
              <a:buNone/>
            </a:pPr>
            <a:r>
              <a:rPr lang="en-US" sz="4000" b="1" dirty="0" smtClean="0">
                <a:solidFill>
                  <a:srgbClr val="FFFF00"/>
                </a:solidFill>
              </a:rPr>
              <a:t>Die not, </a:t>
            </a:r>
          </a:p>
          <a:p>
            <a:pPr marL="0" indent="0">
              <a:buNone/>
            </a:pPr>
            <a:r>
              <a:rPr lang="en-US" sz="4000" b="1" dirty="0" smtClean="0">
                <a:solidFill>
                  <a:srgbClr val="FFFF00"/>
                </a:solidFill>
              </a:rPr>
              <a:t>poor death, nor yet canst thou kill me …</a:t>
            </a:r>
          </a:p>
          <a:p>
            <a:pPr marL="0" indent="0">
              <a:buNone/>
            </a:pPr>
            <a:r>
              <a:rPr lang="en-US" sz="4000" b="1" dirty="0" smtClean="0">
                <a:solidFill>
                  <a:srgbClr val="FFFF00"/>
                </a:solidFill>
              </a:rPr>
              <a:t>One short sleep past, we wake eternally,</a:t>
            </a:r>
          </a:p>
          <a:p>
            <a:pPr marL="0" indent="0">
              <a:buNone/>
            </a:pPr>
            <a:r>
              <a:rPr lang="en-US" sz="4000" b="1" dirty="0" smtClean="0">
                <a:solidFill>
                  <a:srgbClr val="FFFF00"/>
                </a:solidFill>
              </a:rPr>
              <a:t>And death shall be no more; </a:t>
            </a:r>
          </a:p>
          <a:p>
            <a:pPr marL="0" indent="0">
              <a:buNone/>
            </a:pPr>
            <a:r>
              <a:rPr lang="en-US" sz="4000" b="1" dirty="0" smtClean="0">
                <a:solidFill>
                  <a:srgbClr val="FFFF00"/>
                </a:solidFill>
              </a:rPr>
              <a:t>Death, thou shalt die.</a:t>
            </a:r>
          </a:p>
          <a:p>
            <a:pPr marL="0" indent="0">
              <a:buNone/>
            </a:pPr>
            <a:endParaRPr lang="en-US" dirty="0" smtClean="0">
              <a:solidFill>
                <a:srgbClr val="FFFF00"/>
              </a:solidFill>
            </a:endParaRPr>
          </a:p>
          <a:p>
            <a:endParaRPr lang="en-US" dirty="0">
              <a:solidFill>
                <a:srgbClr val="FFFF00"/>
              </a:solidFill>
            </a:endParaRPr>
          </a:p>
        </p:txBody>
      </p:sp>
    </p:spTree>
    <p:extLst>
      <p:ext uri="{BB962C8B-B14F-4D97-AF65-F5344CB8AC3E}">
        <p14:creationId xmlns:p14="http://schemas.microsoft.com/office/powerpoint/2010/main" val="773438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i="1" u="sng" dirty="0" smtClean="0">
                <a:solidFill>
                  <a:srgbClr val="FFFF00"/>
                </a:solidFill>
              </a:rPr>
              <a:t>What is not in vain for us?</a:t>
            </a:r>
            <a:endParaRPr lang="en-US" sz="7200" b="1" i="1" u="sng" dirty="0">
              <a:solidFill>
                <a:srgbClr val="FFFF00"/>
              </a:solidFill>
            </a:endParaRP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200" b="1" dirty="0">
                <a:solidFill>
                  <a:srgbClr val="FFFF00"/>
                </a:solidFill>
              </a:rPr>
              <a:t> </a:t>
            </a:r>
            <a:r>
              <a:rPr lang="en-US" sz="7200" b="1" dirty="0" smtClean="0">
                <a:solidFill>
                  <a:srgbClr val="FFFF00"/>
                </a:solidFill>
              </a:rPr>
              <a:t> </a:t>
            </a:r>
            <a:r>
              <a:rPr lang="en-US" sz="6600" b="1" dirty="0" smtClean="0">
                <a:solidFill>
                  <a:srgbClr val="FFFF00"/>
                </a:solidFill>
              </a:rPr>
              <a:t>3. Our work</a:t>
            </a:r>
            <a:endParaRPr lang="en-US" sz="6600" b="1" dirty="0">
              <a:solidFill>
                <a:srgbClr val="FFFF00"/>
              </a:solidFill>
            </a:endParaRPr>
          </a:p>
        </p:txBody>
      </p:sp>
    </p:spTree>
    <p:extLst>
      <p:ext uri="{BB962C8B-B14F-4D97-AF65-F5344CB8AC3E}">
        <p14:creationId xmlns:p14="http://schemas.microsoft.com/office/powerpoint/2010/main" val="1483185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chemeClr val="bg1"/>
                </a:solidFill>
              </a:rPr>
              <a:t>1 Corinthians 15:58</a:t>
            </a:r>
            <a:endParaRPr lang="en-US" sz="6600" b="1" u="sng"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4000" b="1" i="0" dirty="0" smtClean="0">
                <a:solidFill>
                  <a:schemeClr val="bg1"/>
                </a:solidFill>
                <a:effectLst>
                  <a:outerShdw blurRad="50800" dist="38100" dir="2700000" algn="tl" rotWithShape="0">
                    <a:prstClr val="black">
                      <a:alpha val="40000"/>
                    </a:prstClr>
                  </a:outerShdw>
                </a:effectLst>
                <a:latin typeface="Helvetica Neue" charset="0"/>
              </a:rPr>
              <a:t>Therefore, my dear brothers and sisters, stand firm. Let nothing move you. Always give yourselves fully to the work of the Lord, because you know that your labor in the Lord is not in vain.</a:t>
            </a:r>
            <a:endParaRPr lang="en-US" sz="4000" b="1" dirty="0">
              <a:ln w="0"/>
              <a:solidFill>
                <a:schemeClr val="bg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28846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5788" y="500063"/>
            <a:ext cx="11258550" cy="5676900"/>
          </a:xfrm>
        </p:spPr>
        <p:txBody>
          <a:bodyPr>
            <a:normAutofit/>
          </a:bodyPr>
          <a:lstStyle/>
          <a:p>
            <a:r>
              <a:rPr lang="en-US" sz="5400" b="1" dirty="0" smtClean="0">
                <a:solidFill>
                  <a:srgbClr val="FFC000"/>
                </a:solidFill>
              </a:rPr>
              <a:t>“the work” = </a:t>
            </a:r>
            <a:r>
              <a:rPr lang="en-US" sz="5400" b="1" i="1" dirty="0" smtClean="0">
                <a:solidFill>
                  <a:srgbClr val="FFC000"/>
                </a:solidFill>
              </a:rPr>
              <a:t>ergon </a:t>
            </a:r>
          </a:p>
          <a:p>
            <a:r>
              <a:rPr lang="en-US" sz="5400" b="1" dirty="0" smtClean="0">
                <a:solidFill>
                  <a:srgbClr val="FFC000"/>
                </a:solidFill>
              </a:rPr>
              <a:t>“your labor” = </a:t>
            </a:r>
            <a:r>
              <a:rPr lang="en-US" sz="5400" b="1" i="1" dirty="0" err="1" smtClean="0">
                <a:solidFill>
                  <a:srgbClr val="FFC000"/>
                </a:solidFill>
              </a:rPr>
              <a:t>hymon</a:t>
            </a:r>
            <a:r>
              <a:rPr lang="en-US" sz="5400" b="1" i="1" dirty="0" smtClean="0">
                <a:solidFill>
                  <a:srgbClr val="FFC000"/>
                </a:solidFill>
              </a:rPr>
              <a:t> </a:t>
            </a:r>
            <a:r>
              <a:rPr lang="en-US" sz="5400" b="1" i="1" dirty="0" err="1" smtClean="0">
                <a:solidFill>
                  <a:srgbClr val="FFC000"/>
                </a:solidFill>
              </a:rPr>
              <a:t>kopos</a:t>
            </a:r>
            <a:endParaRPr lang="en-US" sz="5400" b="1" i="1" dirty="0" smtClean="0">
              <a:solidFill>
                <a:srgbClr val="FFC000"/>
              </a:solidFill>
            </a:endParaRPr>
          </a:p>
          <a:p>
            <a:endParaRPr lang="en-US" sz="5400" b="1" i="1" dirty="0">
              <a:solidFill>
                <a:srgbClr val="FFC000"/>
              </a:solidFill>
            </a:endParaRPr>
          </a:p>
          <a:p>
            <a:r>
              <a:rPr lang="en-US" sz="5400" b="1" dirty="0" smtClean="0">
                <a:solidFill>
                  <a:srgbClr val="FFC000"/>
                </a:solidFill>
              </a:rPr>
              <a:t>”Your” is plural = the Church</a:t>
            </a:r>
          </a:p>
          <a:p>
            <a:r>
              <a:rPr lang="en-US" sz="5400" b="1" dirty="0" smtClean="0">
                <a:solidFill>
                  <a:srgbClr val="FFC000"/>
                </a:solidFill>
              </a:rPr>
              <a:t>“work” &amp; “labor” are singular = the shared, collective work of the Church</a:t>
            </a:r>
            <a:endParaRPr lang="en-US" sz="5400" b="1" dirty="0">
              <a:solidFill>
                <a:srgbClr val="FFC000"/>
              </a:solidFill>
            </a:endParaRPr>
          </a:p>
        </p:txBody>
      </p:sp>
    </p:spTree>
    <p:extLst>
      <p:ext uri="{BB962C8B-B14F-4D97-AF65-F5344CB8AC3E}">
        <p14:creationId xmlns:p14="http://schemas.microsoft.com/office/powerpoint/2010/main" val="1887786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rgbClr val="92D050"/>
                </a:solidFill>
              </a:rPr>
              <a:t>Thomas Brooks 1608-1680</a:t>
            </a:r>
            <a:endParaRPr lang="en-US" sz="4800" b="1" dirty="0">
              <a:solidFill>
                <a:srgbClr val="92D05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0087" y="1690688"/>
            <a:ext cx="3171825" cy="3414713"/>
          </a:xfrm>
        </p:spPr>
      </p:pic>
    </p:spTree>
    <p:extLst>
      <p:ext uri="{BB962C8B-B14F-4D97-AF65-F5344CB8AC3E}">
        <p14:creationId xmlns:p14="http://schemas.microsoft.com/office/powerpoint/2010/main" val="131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28588"/>
            <a:ext cx="12192000" cy="6729412"/>
          </a:xfrm>
        </p:spPr>
        <p:txBody>
          <a:bodyPr>
            <a:normAutofit/>
          </a:bodyPr>
          <a:lstStyle/>
          <a:p>
            <a:pPr marL="0" indent="0">
              <a:buNone/>
            </a:pPr>
            <a:r>
              <a:rPr lang="en-US" sz="4800" b="1" dirty="0" smtClean="0">
                <a:solidFill>
                  <a:srgbClr val="92D050"/>
                </a:solidFill>
              </a:rPr>
              <a:t>“See that you build upon nothing below Christ! See that you have a real interest in Christ; see that you die daily to sin, to the world, and to your own righteousness. See that conscience is always waking, speaking, and tender. See that Christ be your Lord and Master. See that all reckonings stand right between the Lord and your souls. See that you are fruitful, faithful, and watchful</a:t>
            </a:r>
            <a:r>
              <a:rPr lang="mr-IN" sz="4800" b="1" dirty="0" smtClean="0">
                <a:solidFill>
                  <a:srgbClr val="92D050"/>
                </a:solidFill>
              </a:rPr>
              <a:t>…</a:t>
            </a:r>
            <a:endParaRPr lang="en-US" sz="4800" b="1" dirty="0">
              <a:solidFill>
                <a:srgbClr val="92D050"/>
              </a:solidFill>
            </a:endParaRPr>
          </a:p>
        </p:txBody>
      </p:sp>
    </p:spTree>
    <p:extLst>
      <p:ext uri="{BB962C8B-B14F-4D97-AF65-F5344CB8AC3E}">
        <p14:creationId xmlns:p14="http://schemas.microsoft.com/office/powerpoint/2010/main" val="963387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2889" y="128588"/>
            <a:ext cx="11787186" cy="6048375"/>
          </a:xfrm>
        </p:spPr>
        <p:txBody>
          <a:bodyPr>
            <a:noAutofit/>
          </a:bodyPr>
          <a:lstStyle/>
          <a:p>
            <a:pPr marL="0" indent="0">
              <a:buNone/>
            </a:pPr>
            <a:r>
              <a:rPr lang="mr-IN" sz="4800" b="1" dirty="0" smtClean="0">
                <a:solidFill>
                  <a:srgbClr val="92D050"/>
                </a:solidFill>
              </a:rPr>
              <a:t>…</a:t>
            </a:r>
            <a:r>
              <a:rPr lang="en-US" sz="4800" b="1" dirty="0" smtClean="0">
                <a:solidFill>
                  <a:srgbClr val="92D050"/>
                </a:solidFill>
              </a:rPr>
              <a:t>and then your dying day shall be to you as the day of harvest to the farmer, as the day of deliverance to the prisoner, as the day of coronation to the king, and as the day of marriage to the bride. Your dying day shall be a day of triumph and exaltation, a day of freedom and consolation, a day of rest and satisfaction! Then the Lord Jesus shall be as honey in the mouth, music in the ear, and a jubilee in the heart.”</a:t>
            </a:r>
          </a:p>
          <a:p>
            <a:endParaRPr lang="en-US" sz="4800" dirty="0"/>
          </a:p>
        </p:txBody>
      </p:sp>
    </p:spTree>
    <p:extLst>
      <p:ext uri="{BB962C8B-B14F-4D97-AF65-F5344CB8AC3E}">
        <p14:creationId xmlns:p14="http://schemas.microsoft.com/office/powerpoint/2010/main" val="96198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31507" y="1171575"/>
            <a:ext cx="3328986" cy="4814887"/>
          </a:xfrm>
        </p:spPr>
      </p:pic>
    </p:spTree>
    <p:extLst>
      <p:ext uri="{BB962C8B-B14F-4D97-AF65-F5344CB8AC3E}">
        <p14:creationId xmlns:p14="http://schemas.microsoft.com/office/powerpoint/2010/main" val="83229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4753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6301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chemeClr val="bg1"/>
                </a:solidFill>
              </a:rPr>
              <a:t>1 Corinthians 15:58</a:t>
            </a:r>
            <a:endParaRPr lang="en-US" sz="6600" b="1" u="sng" dirty="0">
              <a:solidFill>
                <a:schemeClr val="bg1"/>
              </a:solidFill>
            </a:endParaRPr>
          </a:p>
        </p:txBody>
      </p:sp>
      <p:sp>
        <p:nvSpPr>
          <p:cNvPr id="3" name="Content Placeholder 2"/>
          <p:cNvSpPr>
            <a:spLocks noGrp="1"/>
          </p:cNvSpPr>
          <p:nvPr>
            <p:ph idx="1"/>
          </p:nvPr>
        </p:nvSpPr>
        <p:spPr>
          <a:xfrm>
            <a:off x="613611" y="1825625"/>
            <a:ext cx="11093115" cy="4351338"/>
          </a:xfrm>
        </p:spPr>
        <p:txBody>
          <a:bodyPr>
            <a:normAutofit/>
          </a:bodyPr>
          <a:lstStyle/>
          <a:p>
            <a:pPr marL="0" indent="0">
              <a:buNone/>
            </a:pPr>
            <a:r>
              <a:rPr lang="en-US" sz="4400" b="1" i="0" dirty="0" smtClean="0">
                <a:solidFill>
                  <a:schemeClr val="bg1"/>
                </a:solidFill>
                <a:effectLst>
                  <a:outerShdw blurRad="50800" dist="38100" dir="2700000" algn="tl" rotWithShape="0">
                    <a:prstClr val="black">
                      <a:alpha val="40000"/>
                    </a:prstClr>
                  </a:outerShdw>
                </a:effectLst>
                <a:latin typeface="Helvetica Neue" charset="0"/>
              </a:rPr>
              <a:t>Therefore, my dear brothers and sisters, stand firm. Let nothing move you. Always give yourselves fully to the work of the Lord, because you know that your labor in the Lord is not in vain.</a:t>
            </a:r>
            <a:endParaRPr lang="en-US" sz="4400" b="1" dirty="0">
              <a:ln w="0"/>
              <a:solidFill>
                <a:schemeClr val="bg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739139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i="1" dirty="0" smtClean="0">
                <a:solidFill>
                  <a:srgbClr val="FFFF00"/>
                </a:solidFill>
              </a:rPr>
              <a:t>What is not in vain for us?</a:t>
            </a:r>
            <a:endParaRPr lang="en-US" sz="6600" b="1" i="1" dirty="0">
              <a:solidFill>
                <a:srgbClr val="FFFF00"/>
              </a:solidFill>
            </a:endParaRPr>
          </a:p>
        </p:txBody>
      </p:sp>
      <p:sp>
        <p:nvSpPr>
          <p:cNvPr id="3" name="Content Placeholder 2"/>
          <p:cNvSpPr>
            <a:spLocks noGrp="1"/>
          </p:cNvSpPr>
          <p:nvPr>
            <p:ph idx="1"/>
          </p:nvPr>
        </p:nvSpPr>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6000" b="1" dirty="0" smtClean="0">
                <a:solidFill>
                  <a:srgbClr val="FFFF00"/>
                </a:solidFill>
              </a:rPr>
              <a:t>1. Our faith in the resurrection.</a:t>
            </a:r>
            <a:endParaRPr lang="en-US" sz="6000" b="1" dirty="0">
              <a:solidFill>
                <a:srgbClr val="FFFF00"/>
              </a:solidFill>
            </a:endParaRPr>
          </a:p>
        </p:txBody>
      </p:sp>
    </p:spTree>
    <p:extLst>
      <p:ext uri="{BB962C8B-B14F-4D97-AF65-F5344CB8AC3E}">
        <p14:creationId xmlns:p14="http://schemas.microsoft.com/office/powerpoint/2010/main" val="163566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chemeClr val="bg1"/>
                </a:solidFill>
              </a:rPr>
              <a:t>1 Corinthians 15:1-2</a:t>
            </a:r>
            <a:endParaRPr lang="en-US" sz="6600" b="1" u="sng" dirty="0">
              <a:solidFill>
                <a:schemeClr val="bg1"/>
              </a:solidFill>
            </a:endParaRPr>
          </a:p>
        </p:txBody>
      </p:sp>
      <p:sp>
        <p:nvSpPr>
          <p:cNvPr id="3" name="Content Placeholder 2"/>
          <p:cNvSpPr>
            <a:spLocks noGrp="1"/>
          </p:cNvSpPr>
          <p:nvPr>
            <p:ph idx="1"/>
          </p:nvPr>
        </p:nvSpPr>
        <p:spPr>
          <a:xfrm>
            <a:off x="471489" y="1825625"/>
            <a:ext cx="11215686" cy="4351338"/>
          </a:xfrm>
        </p:spPr>
        <p:txBody>
          <a:bodyPr>
            <a:noAutofit/>
          </a:bodyPr>
          <a:lstStyle/>
          <a:p>
            <a:pPr marL="0" lvl="0" indent="0">
              <a:lnSpc>
                <a:spcPct val="100000"/>
              </a:lnSpc>
              <a:spcBef>
                <a:spcPts val="0"/>
              </a:spcBef>
              <a:buNone/>
            </a:pPr>
            <a:r>
              <a:rPr lang="en-US" sz="4800" b="1" dirty="0">
                <a:solidFill>
                  <a:schemeClr val="bg1"/>
                </a:solidFill>
              </a:rPr>
              <a:t>Now, brothers and sisters, I want to remind you of the gospel I preached to you, which you received and on which you have taken your stand. </a:t>
            </a:r>
            <a:r>
              <a:rPr lang="en-US" sz="4800" b="1" dirty="0" smtClean="0">
                <a:solidFill>
                  <a:schemeClr val="bg1"/>
                </a:solidFill>
              </a:rPr>
              <a:t>By </a:t>
            </a:r>
            <a:r>
              <a:rPr lang="en-US" sz="4800" b="1" dirty="0">
                <a:solidFill>
                  <a:schemeClr val="bg1"/>
                </a:solidFill>
              </a:rPr>
              <a:t>this gospel you are saved, if you hold firmly to the word I preached to you. Otherwise, you have believed in vain.</a:t>
            </a:r>
            <a:endParaRPr lang="en-US" sz="4800" b="1" dirty="0">
              <a:solidFill>
                <a:schemeClr val="bg1"/>
              </a:solidFill>
            </a:endParaRPr>
          </a:p>
        </p:txBody>
      </p:sp>
    </p:spTree>
    <p:extLst>
      <p:ext uri="{BB962C8B-B14F-4D97-AF65-F5344CB8AC3E}">
        <p14:creationId xmlns:p14="http://schemas.microsoft.com/office/powerpoint/2010/main" val="2089130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chemeClr val="bg1"/>
                </a:solidFill>
              </a:rPr>
              <a:t>1 Corinthians 15:58</a:t>
            </a:r>
            <a:endParaRPr lang="en-US" sz="6600" b="1" u="sng" dirty="0">
              <a:solidFill>
                <a:schemeClr val="bg1"/>
              </a:solidFill>
            </a:endParaRPr>
          </a:p>
        </p:txBody>
      </p:sp>
      <p:sp>
        <p:nvSpPr>
          <p:cNvPr id="3" name="Content Placeholder 2"/>
          <p:cNvSpPr>
            <a:spLocks noGrp="1"/>
          </p:cNvSpPr>
          <p:nvPr>
            <p:ph idx="1"/>
          </p:nvPr>
        </p:nvSpPr>
        <p:spPr>
          <a:xfrm>
            <a:off x="601579" y="1825625"/>
            <a:ext cx="11032957" cy="4351338"/>
          </a:xfrm>
        </p:spPr>
        <p:txBody>
          <a:bodyPr>
            <a:normAutofit/>
          </a:bodyPr>
          <a:lstStyle/>
          <a:p>
            <a:pPr marL="0" indent="0">
              <a:buNone/>
            </a:pPr>
            <a:r>
              <a:rPr lang="en-US" sz="4400" b="1" i="0" dirty="0" smtClean="0">
                <a:solidFill>
                  <a:schemeClr val="bg1"/>
                </a:solidFill>
                <a:effectLst>
                  <a:outerShdw blurRad="50800" dist="38100" dir="2700000" algn="tl" rotWithShape="0">
                    <a:prstClr val="black">
                      <a:alpha val="40000"/>
                    </a:prstClr>
                  </a:outerShdw>
                </a:effectLst>
                <a:latin typeface="Helvetica Neue" charset="0"/>
              </a:rPr>
              <a:t>Therefore, my dear brothers and sisters, stand firm. Let nothing move you. Always give yourselves fully to the work of the Lord, because you know that your labor in the Lord is not in vain.</a:t>
            </a:r>
            <a:endParaRPr lang="en-US" sz="4400" b="1" dirty="0">
              <a:ln w="0"/>
              <a:solidFill>
                <a:schemeClr val="bg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290799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b="1" u="sng" dirty="0" smtClean="0">
                <a:solidFill>
                  <a:schemeClr val="bg1"/>
                </a:solidFill>
              </a:rPr>
              <a:t>1 Corinthians 16:7-9</a:t>
            </a:r>
            <a:endParaRPr lang="en-US" sz="6600" b="1" u="sng"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4400" b="1" dirty="0" smtClean="0">
                <a:solidFill>
                  <a:schemeClr val="bg1"/>
                </a:solidFill>
                <a:effectLst>
                  <a:outerShdw blurRad="50800" dist="38100" dir="2700000" algn="tl" rotWithShape="0">
                    <a:prstClr val="black">
                      <a:alpha val="40000"/>
                    </a:prstClr>
                  </a:outerShdw>
                </a:effectLst>
              </a:rPr>
              <a:t>I do not want to see you now and make only a passing visit; I hope to spend some time with you, if the Lord permits. But I will stay on at Ephesus until Pentecost, because a great door for effective work has opened to me, and there are many who oppose me.</a:t>
            </a:r>
            <a:endParaRPr lang="en-US" sz="4400" b="1" dirty="0">
              <a:solidFill>
                <a:schemeClr val="bg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84570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i="1" u="sng" dirty="0" smtClean="0">
                <a:solidFill>
                  <a:srgbClr val="FFFF00"/>
                </a:solidFill>
              </a:rPr>
              <a:t>What is not in vain for us?</a:t>
            </a:r>
            <a:endParaRPr lang="en-US" sz="7200" b="1" i="1" u="sng" dirty="0">
              <a:solidFill>
                <a:srgbClr val="FFFF00"/>
              </a:solidFill>
            </a:endParaRP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7200" b="1" dirty="0">
                <a:solidFill>
                  <a:srgbClr val="FFFF00"/>
                </a:solidFill>
              </a:rPr>
              <a:t> </a:t>
            </a:r>
            <a:r>
              <a:rPr lang="en-US" sz="7200" b="1" dirty="0" smtClean="0">
                <a:solidFill>
                  <a:srgbClr val="FFFF00"/>
                </a:solidFill>
              </a:rPr>
              <a:t> </a:t>
            </a:r>
            <a:r>
              <a:rPr lang="en-US" sz="6600" b="1" dirty="0" smtClean="0">
                <a:solidFill>
                  <a:srgbClr val="FFFF00"/>
                </a:solidFill>
              </a:rPr>
              <a:t>2. Our death.</a:t>
            </a:r>
            <a:endParaRPr lang="en-US" sz="6600" b="1" dirty="0">
              <a:solidFill>
                <a:srgbClr val="FFFF00"/>
              </a:solidFill>
            </a:endParaRPr>
          </a:p>
        </p:txBody>
      </p:sp>
    </p:spTree>
    <p:extLst>
      <p:ext uri="{BB962C8B-B14F-4D97-AF65-F5344CB8AC3E}">
        <p14:creationId xmlns:p14="http://schemas.microsoft.com/office/powerpoint/2010/main" val="183656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641</Words>
  <Application>Microsoft Macintosh PowerPoint</Application>
  <PresentationFormat>Widescreen</PresentationFormat>
  <Paragraphs>37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Calibri Light</vt:lpstr>
      <vt:lpstr>Helvetica Neue</vt:lpstr>
      <vt:lpstr>Mangal</vt:lpstr>
      <vt:lpstr>Arial</vt:lpstr>
      <vt:lpstr>Office Theme</vt:lpstr>
      <vt:lpstr>PowerPoint Presentation</vt:lpstr>
      <vt:lpstr>PowerPoint Presentation</vt:lpstr>
      <vt:lpstr>PowerPoint Presentation</vt:lpstr>
      <vt:lpstr>1 Corinthians 15:58</vt:lpstr>
      <vt:lpstr>What is not in vain for us?</vt:lpstr>
      <vt:lpstr>1 Corinthians 15:1-2</vt:lpstr>
      <vt:lpstr>1 Corinthians 15:58</vt:lpstr>
      <vt:lpstr>1 Corinthians 16:7-9</vt:lpstr>
      <vt:lpstr>What is not in vain for us?</vt:lpstr>
      <vt:lpstr>1 Corinthians 15:54-57</vt:lpstr>
      <vt:lpstr>Isaiah 25:6-8</vt:lpstr>
      <vt:lpstr>PowerPoint Presentation</vt:lpstr>
      <vt:lpstr>PowerPoint Presentation</vt:lpstr>
      <vt:lpstr>What is not in vain for us?</vt:lpstr>
      <vt:lpstr>1 Corinthians 15:58</vt:lpstr>
      <vt:lpstr>PowerPoint Presentation</vt:lpstr>
      <vt:lpstr>Thomas Brooks 1608-1680</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19</cp:revision>
  <cp:lastPrinted>2017-09-02T20:43:08Z</cp:lastPrinted>
  <dcterms:created xsi:type="dcterms:W3CDTF">2017-09-02T18:46:06Z</dcterms:created>
  <dcterms:modified xsi:type="dcterms:W3CDTF">2017-09-03T02:01:06Z</dcterms:modified>
</cp:coreProperties>
</file>