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79" r:id="rId3"/>
    <p:sldId id="257" r:id="rId4"/>
    <p:sldId id="258" r:id="rId5"/>
    <p:sldId id="259" r:id="rId6"/>
    <p:sldId id="260" r:id="rId7"/>
    <p:sldId id="261" r:id="rId8"/>
    <p:sldId id="262" r:id="rId9"/>
    <p:sldId id="263" r:id="rId10"/>
    <p:sldId id="264" r:id="rId11"/>
    <p:sldId id="265" r:id="rId12"/>
    <p:sldId id="266" r:id="rId13"/>
    <p:sldId id="281" r:id="rId14"/>
    <p:sldId id="267" r:id="rId15"/>
    <p:sldId id="268" r:id="rId16"/>
    <p:sldId id="269" r:id="rId17"/>
    <p:sldId id="270" r:id="rId18"/>
    <p:sldId id="271" r:id="rId19"/>
    <p:sldId id="283" r:id="rId20"/>
    <p:sldId id="272" r:id="rId21"/>
    <p:sldId id="273" r:id="rId22"/>
    <p:sldId id="274" r:id="rId23"/>
    <p:sldId id="284" r:id="rId24"/>
    <p:sldId id="275" r:id="rId25"/>
    <p:sldId id="276" r:id="rId26"/>
    <p:sldId id="27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C95"/>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0" autoAdjust="0"/>
    <p:restoredTop sz="94660"/>
  </p:normalViewPr>
  <p:slideViewPr>
    <p:cSldViewPr snapToGrid="0">
      <p:cViewPr varScale="1">
        <p:scale>
          <a:sx n="72" d="100"/>
          <a:sy n="72" d="100"/>
        </p:scale>
        <p:origin x="45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23725E-07AB-C14A-8DD8-E31D54510EFB}"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B9F552-B5FC-2B4B-A7CB-9B4AB1F3BDE2}" type="slidenum">
              <a:rPr lang="en-US" smtClean="0"/>
              <a:t>‹#›</a:t>
            </a:fld>
            <a:endParaRPr lang="en-US"/>
          </a:p>
        </p:txBody>
      </p:sp>
    </p:spTree>
    <p:extLst>
      <p:ext uri="{BB962C8B-B14F-4D97-AF65-F5344CB8AC3E}">
        <p14:creationId xmlns:p14="http://schemas.microsoft.com/office/powerpoint/2010/main" val="1693728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4ACF76A-05EB-47BF-921F-D5702282DF8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7D4DB-8531-462D-9856-D7D198BB5792}" type="slidenum">
              <a:rPr lang="en-US" smtClean="0"/>
              <a:t>‹#›</a:t>
            </a:fld>
            <a:endParaRPr lang="en-US"/>
          </a:p>
        </p:txBody>
      </p:sp>
    </p:spTree>
    <p:extLst>
      <p:ext uri="{BB962C8B-B14F-4D97-AF65-F5344CB8AC3E}">
        <p14:creationId xmlns:p14="http://schemas.microsoft.com/office/powerpoint/2010/main" val="1021313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ACF76A-05EB-47BF-921F-D5702282DF8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7D4DB-8531-462D-9856-D7D198BB5792}" type="slidenum">
              <a:rPr lang="en-US" smtClean="0"/>
              <a:t>‹#›</a:t>
            </a:fld>
            <a:endParaRPr lang="en-US"/>
          </a:p>
        </p:txBody>
      </p:sp>
    </p:spTree>
    <p:extLst>
      <p:ext uri="{BB962C8B-B14F-4D97-AF65-F5344CB8AC3E}">
        <p14:creationId xmlns:p14="http://schemas.microsoft.com/office/powerpoint/2010/main" val="147596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ACF76A-05EB-47BF-921F-D5702282DF8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7D4DB-8531-462D-9856-D7D198BB5792}" type="slidenum">
              <a:rPr lang="en-US" smtClean="0"/>
              <a:t>‹#›</a:t>
            </a:fld>
            <a:endParaRPr lang="en-US"/>
          </a:p>
        </p:txBody>
      </p:sp>
    </p:spTree>
    <p:extLst>
      <p:ext uri="{BB962C8B-B14F-4D97-AF65-F5344CB8AC3E}">
        <p14:creationId xmlns:p14="http://schemas.microsoft.com/office/powerpoint/2010/main" val="2704850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ACF76A-05EB-47BF-921F-D5702282DF8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7D4DB-8531-462D-9856-D7D198BB5792}" type="slidenum">
              <a:rPr lang="en-US" smtClean="0"/>
              <a:t>‹#›</a:t>
            </a:fld>
            <a:endParaRPr lang="en-US"/>
          </a:p>
        </p:txBody>
      </p:sp>
    </p:spTree>
    <p:extLst>
      <p:ext uri="{BB962C8B-B14F-4D97-AF65-F5344CB8AC3E}">
        <p14:creationId xmlns:p14="http://schemas.microsoft.com/office/powerpoint/2010/main" val="866054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ACF76A-05EB-47BF-921F-D5702282DF8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7D4DB-8531-462D-9856-D7D198BB5792}" type="slidenum">
              <a:rPr lang="en-US" smtClean="0"/>
              <a:t>‹#›</a:t>
            </a:fld>
            <a:endParaRPr lang="en-US"/>
          </a:p>
        </p:txBody>
      </p:sp>
    </p:spTree>
    <p:extLst>
      <p:ext uri="{BB962C8B-B14F-4D97-AF65-F5344CB8AC3E}">
        <p14:creationId xmlns:p14="http://schemas.microsoft.com/office/powerpoint/2010/main" val="826597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ACF76A-05EB-47BF-921F-D5702282DF8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7D4DB-8531-462D-9856-D7D198BB5792}" type="slidenum">
              <a:rPr lang="en-US" smtClean="0"/>
              <a:t>‹#›</a:t>
            </a:fld>
            <a:endParaRPr lang="en-US"/>
          </a:p>
        </p:txBody>
      </p:sp>
    </p:spTree>
    <p:extLst>
      <p:ext uri="{BB962C8B-B14F-4D97-AF65-F5344CB8AC3E}">
        <p14:creationId xmlns:p14="http://schemas.microsoft.com/office/powerpoint/2010/main" val="846758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ACF76A-05EB-47BF-921F-D5702282DF8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C7D4DB-8531-462D-9856-D7D198BB5792}" type="slidenum">
              <a:rPr lang="en-US" smtClean="0"/>
              <a:t>‹#›</a:t>
            </a:fld>
            <a:endParaRPr lang="en-US"/>
          </a:p>
        </p:txBody>
      </p:sp>
    </p:spTree>
    <p:extLst>
      <p:ext uri="{BB962C8B-B14F-4D97-AF65-F5344CB8AC3E}">
        <p14:creationId xmlns:p14="http://schemas.microsoft.com/office/powerpoint/2010/main" val="2417074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ACF76A-05EB-47BF-921F-D5702282DF8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C7D4DB-8531-462D-9856-D7D198BB5792}" type="slidenum">
              <a:rPr lang="en-US" smtClean="0"/>
              <a:t>‹#›</a:t>
            </a:fld>
            <a:endParaRPr lang="en-US"/>
          </a:p>
        </p:txBody>
      </p:sp>
    </p:spTree>
    <p:extLst>
      <p:ext uri="{BB962C8B-B14F-4D97-AF65-F5344CB8AC3E}">
        <p14:creationId xmlns:p14="http://schemas.microsoft.com/office/powerpoint/2010/main" val="732419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ACF76A-05EB-47BF-921F-D5702282DF8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C7D4DB-8531-462D-9856-D7D198BB5792}" type="slidenum">
              <a:rPr lang="en-US" smtClean="0"/>
              <a:t>‹#›</a:t>
            </a:fld>
            <a:endParaRPr lang="en-US"/>
          </a:p>
        </p:txBody>
      </p:sp>
    </p:spTree>
    <p:extLst>
      <p:ext uri="{BB962C8B-B14F-4D97-AF65-F5344CB8AC3E}">
        <p14:creationId xmlns:p14="http://schemas.microsoft.com/office/powerpoint/2010/main" val="92630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ACF76A-05EB-47BF-921F-D5702282DF8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7D4DB-8531-462D-9856-D7D198BB5792}" type="slidenum">
              <a:rPr lang="en-US" smtClean="0"/>
              <a:t>‹#›</a:t>
            </a:fld>
            <a:endParaRPr lang="en-US"/>
          </a:p>
        </p:txBody>
      </p:sp>
    </p:spTree>
    <p:extLst>
      <p:ext uri="{BB962C8B-B14F-4D97-AF65-F5344CB8AC3E}">
        <p14:creationId xmlns:p14="http://schemas.microsoft.com/office/powerpoint/2010/main" val="1234298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ACF76A-05EB-47BF-921F-D5702282DF8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7D4DB-8531-462D-9856-D7D198BB5792}" type="slidenum">
              <a:rPr lang="en-US" smtClean="0"/>
              <a:t>‹#›</a:t>
            </a:fld>
            <a:endParaRPr lang="en-US"/>
          </a:p>
        </p:txBody>
      </p:sp>
    </p:spTree>
    <p:extLst>
      <p:ext uri="{BB962C8B-B14F-4D97-AF65-F5344CB8AC3E}">
        <p14:creationId xmlns:p14="http://schemas.microsoft.com/office/powerpoint/2010/main" val="904320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ACF76A-05EB-47BF-921F-D5702282DF8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C7D4DB-8531-462D-9856-D7D198BB5792}" type="slidenum">
              <a:rPr lang="en-US" smtClean="0"/>
              <a:t>‹#›</a:t>
            </a:fld>
            <a:endParaRPr lang="en-US"/>
          </a:p>
        </p:txBody>
      </p:sp>
    </p:spTree>
    <p:extLst>
      <p:ext uri="{BB962C8B-B14F-4D97-AF65-F5344CB8AC3E}">
        <p14:creationId xmlns:p14="http://schemas.microsoft.com/office/powerpoint/2010/main" val="3186742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61558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u="sng" dirty="0">
                <a:solidFill>
                  <a:schemeClr val="bg1"/>
                </a:solidFill>
              </a:rPr>
              <a:t>Philippians 2:3-4</a:t>
            </a:r>
          </a:p>
        </p:txBody>
      </p:sp>
      <p:sp>
        <p:nvSpPr>
          <p:cNvPr id="3" name="Content Placeholder 2"/>
          <p:cNvSpPr>
            <a:spLocks noGrp="1"/>
          </p:cNvSpPr>
          <p:nvPr>
            <p:ph idx="1"/>
          </p:nvPr>
        </p:nvSpPr>
        <p:spPr>
          <a:xfrm>
            <a:off x="468630" y="1690688"/>
            <a:ext cx="11327130" cy="4486275"/>
          </a:xfrm>
        </p:spPr>
        <p:txBody>
          <a:bodyPr>
            <a:normAutofit/>
          </a:bodyPr>
          <a:lstStyle/>
          <a:p>
            <a:pPr marL="0" indent="0">
              <a:buNone/>
            </a:pPr>
            <a:r>
              <a:rPr lang="en-US" sz="4800" b="1" dirty="0">
                <a:solidFill>
                  <a:schemeClr val="bg1"/>
                </a:solidFill>
              </a:rPr>
              <a:t>Do nothing out of selfish ambition or vain conceit. Rather, in humility value others above yourselves, not looking to your own interests but each of you to the interests of the others.</a:t>
            </a:r>
          </a:p>
        </p:txBody>
      </p:sp>
    </p:spTree>
    <p:extLst>
      <p:ext uri="{BB962C8B-B14F-4D97-AF65-F5344CB8AC3E}">
        <p14:creationId xmlns:p14="http://schemas.microsoft.com/office/powerpoint/2010/main" val="2552844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25780" y="1440180"/>
            <a:ext cx="11247120" cy="4736783"/>
          </a:xfrm>
        </p:spPr>
        <p:txBody>
          <a:bodyPr>
            <a:normAutofit/>
          </a:bodyPr>
          <a:lstStyle/>
          <a:p>
            <a:pPr marL="0" indent="0">
              <a:buNone/>
            </a:pPr>
            <a:r>
              <a:rPr lang="en-US" sz="5400" b="1" i="1" dirty="0">
                <a:solidFill>
                  <a:srgbClr val="FFFF00"/>
                </a:solidFill>
              </a:rPr>
              <a:t>“Just as love to God begins with listening to his Word, so the beginning of love for the brethren is learning to listen to them.” </a:t>
            </a:r>
          </a:p>
        </p:txBody>
      </p:sp>
    </p:spTree>
    <p:extLst>
      <p:ext uri="{BB962C8B-B14F-4D97-AF65-F5344CB8AC3E}">
        <p14:creationId xmlns:p14="http://schemas.microsoft.com/office/powerpoint/2010/main" val="1057309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4300" y="1825625"/>
            <a:ext cx="12077700" cy="4351338"/>
          </a:xfrm>
        </p:spPr>
        <p:txBody>
          <a:bodyPr>
            <a:normAutofit/>
          </a:bodyPr>
          <a:lstStyle/>
          <a:p>
            <a:r>
              <a:rPr lang="en-US" sz="8800" b="1" dirty="0">
                <a:solidFill>
                  <a:srgbClr val="FFDC95"/>
                </a:solidFill>
              </a:rPr>
              <a:t>Good listening is a highest act of patience.</a:t>
            </a:r>
          </a:p>
        </p:txBody>
      </p:sp>
    </p:spTree>
    <p:extLst>
      <p:ext uri="{BB962C8B-B14F-4D97-AF65-F5344CB8AC3E}">
        <p14:creationId xmlns:p14="http://schemas.microsoft.com/office/powerpoint/2010/main" val="3440689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725694" y="0"/>
            <a:ext cx="4717915" cy="6858000"/>
          </a:xfrm>
        </p:spPr>
      </p:pic>
    </p:spTree>
    <p:extLst>
      <p:ext uri="{BB962C8B-B14F-4D97-AF65-F5344CB8AC3E}">
        <p14:creationId xmlns:p14="http://schemas.microsoft.com/office/powerpoint/2010/main" val="1604738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74419"/>
          </a:xfrm>
        </p:spPr>
        <p:txBody>
          <a:bodyPr>
            <a:normAutofit/>
          </a:bodyPr>
          <a:lstStyle/>
          <a:p>
            <a:pPr algn="ctr"/>
            <a:r>
              <a:rPr lang="en-US" sz="6600" b="1" u="sng" dirty="0">
                <a:solidFill>
                  <a:schemeClr val="bg1"/>
                </a:solidFill>
              </a:rPr>
              <a:t>Mark 9:35-39</a:t>
            </a:r>
          </a:p>
        </p:txBody>
      </p:sp>
      <p:sp>
        <p:nvSpPr>
          <p:cNvPr id="3" name="Content Placeholder 2"/>
          <p:cNvSpPr>
            <a:spLocks noGrp="1"/>
          </p:cNvSpPr>
          <p:nvPr>
            <p:ph idx="1"/>
          </p:nvPr>
        </p:nvSpPr>
        <p:spPr>
          <a:xfrm>
            <a:off x="240030" y="1074420"/>
            <a:ext cx="11772900" cy="5497830"/>
          </a:xfrm>
        </p:spPr>
        <p:txBody>
          <a:bodyPr>
            <a:normAutofit/>
          </a:bodyPr>
          <a:lstStyle/>
          <a:p>
            <a:pPr marL="0" indent="0">
              <a:buNone/>
            </a:pPr>
            <a:r>
              <a:rPr lang="en-US" sz="4400" b="1" dirty="0">
                <a:solidFill>
                  <a:schemeClr val="bg1"/>
                </a:solidFill>
              </a:rPr>
              <a:t>Sitting down, Jesus called the Twelve and said, “Anyone who wants to be first must be the very last, and the servant of all.” He took a little child whom he placed among them. Taking the child in his arms, he said to them, “Whoever welcomes one of these little children in my name welcomes me; and whoever welcomes me does not welcome me but the one who sent me.”</a:t>
            </a:r>
          </a:p>
        </p:txBody>
      </p:sp>
    </p:spTree>
    <p:extLst>
      <p:ext uri="{BB962C8B-B14F-4D97-AF65-F5344CB8AC3E}">
        <p14:creationId xmlns:p14="http://schemas.microsoft.com/office/powerpoint/2010/main" val="1133054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000" b="1" u="sng" dirty="0">
                <a:solidFill>
                  <a:schemeClr val="bg1"/>
                </a:solidFill>
              </a:rPr>
              <a:t>Proverbs 18:2</a:t>
            </a:r>
          </a:p>
        </p:txBody>
      </p:sp>
      <p:sp>
        <p:nvSpPr>
          <p:cNvPr id="3" name="Content Placeholder 2"/>
          <p:cNvSpPr>
            <a:spLocks noGrp="1"/>
          </p:cNvSpPr>
          <p:nvPr>
            <p:ph idx="1"/>
          </p:nvPr>
        </p:nvSpPr>
        <p:spPr>
          <a:xfrm>
            <a:off x="582930" y="1825625"/>
            <a:ext cx="11235690" cy="4351338"/>
          </a:xfrm>
        </p:spPr>
        <p:txBody>
          <a:bodyPr>
            <a:normAutofit/>
          </a:bodyPr>
          <a:lstStyle/>
          <a:p>
            <a:pPr marL="0" indent="0">
              <a:buNone/>
            </a:pPr>
            <a:r>
              <a:rPr lang="en-US" sz="6000" b="1" dirty="0">
                <a:solidFill>
                  <a:schemeClr val="bg1"/>
                </a:solidFill>
              </a:rPr>
              <a:t>Fools have no interest in understanding;    </a:t>
            </a:r>
          </a:p>
          <a:p>
            <a:pPr marL="0" indent="0">
              <a:buNone/>
            </a:pPr>
            <a:r>
              <a:rPr lang="en-US" sz="6000" b="1" dirty="0">
                <a:solidFill>
                  <a:schemeClr val="bg1"/>
                </a:solidFill>
              </a:rPr>
              <a:t>they only want to air their own opinions.</a:t>
            </a:r>
          </a:p>
        </p:txBody>
      </p:sp>
    </p:spTree>
    <p:extLst>
      <p:ext uri="{BB962C8B-B14F-4D97-AF65-F5344CB8AC3E}">
        <p14:creationId xmlns:p14="http://schemas.microsoft.com/office/powerpoint/2010/main" val="1511937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2920" y="674370"/>
            <a:ext cx="11452860" cy="5502593"/>
          </a:xfrm>
        </p:spPr>
        <p:txBody>
          <a:bodyPr>
            <a:noAutofit/>
          </a:bodyPr>
          <a:lstStyle/>
          <a:p>
            <a:pPr marL="0" indent="0">
              <a:buNone/>
            </a:pPr>
            <a:r>
              <a:rPr lang="en-US" sz="4800" b="1" i="1" dirty="0">
                <a:solidFill>
                  <a:srgbClr val="FFFF00"/>
                </a:solidFill>
              </a:rPr>
              <a:t>“One who cannot listen long and patiently will presently be talking beside the point and be never really speaking to others, albeit he be not conscious of it. Anyone who thinks that his time is too valuable to spend keeping quiet will eventually have no time for God and his brother, but only for himself and for his own follies.”</a:t>
            </a:r>
          </a:p>
        </p:txBody>
      </p:sp>
    </p:spTree>
    <p:extLst>
      <p:ext uri="{BB962C8B-B14F-4D97-AF65-F5344CB8AC3E}">
        <p14:creationId xmlns:p14="http://schemas.microsoft.com/office/powerpoint/2010/main" val="210491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800" b="1" i="1" dirty="0">
                <a:solidFill>
                  <a:srgbClr val="FFDC95"/>
                </a:solidFill>
              </a:rPr>
              <a:t>“Active Listening”</a:t>
            </a:r>
          </a:p>
        </p:txBody>
      </p:sp>
      <p:sp>
        <p:nvSpPr>
          <p:cNvPr id="3" name="Content Placeholder 2"/>
          <p:cNvSpPr>
            <a:spLocks noGrp="1"/>
          </p:cNvSpPr>
          <p:nvPr>
            <p:ph idx="1"/>
          </p:nvPr>
        </p:nvSpPr>
        <p:spPr/>
        <p:txBody>
          <a:bodyPr>
            <a:normAutofit/>
          </a:bodyPr>
          <a:lstStyle/>
          <a:p>
            <a:pPr marL="0" indent="0" algn="ctr">
              <a:buNone/>
            </a:pPr>
            <a:r>
              <a:rPr lang="en-US" sz="8000" b="1" i="1" dirty="0">
                <a:solidFill>
                  <a:srgbClr val="FFFFCC"/>
                </a:solidFill>
              </a:rPr>
              <a:t>Externally relaxed </a:t>
            </a:r>
          </a:p>
          <a:p>
            <a:pPr marL="0" indent="0" algn="ctr">
              <a:buNone/>
            </a:pPr>
            <a:r>
              <a:rPr lang="en-US" sz="8000" b="1" i="1" dirty="0">
                <a:solidFill>
                  <a:srgbClr val="FFFFCC"/>
                </a:solidFill>
              </a:rPr>
              <a:t>and </a:t>
            </a:r>
          </a:p>
          <a:p>
            <a:pPr marL="0" indent="0" algn="ctr">
              <a:buNone/>
            </a:pPr>
            <a:r>
              <a:rPr lang="en-US" sz="8000" b="1" i="1" dirty="0">
                <a:solidFill>
                  <a:srgbClr val="FFFFCC"/>
                </a:solidFill>
              </a:rPr>
              <a:t>internally active</a:t>
            </a:r>
          </a:p>
        </p:txBody>
      </p:sp>
    </p:spTree>
    <p:extLst>
      <p:ext uri="{BB962C8B-B14F-4D97-AF65-F5344CB8AC3E}">
        <p14:creationId xmlns:p14="http://schemas.microsoft.com/office/powerpoint/2010/main" val="1836977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14350" y="1825625"/>
            <a:ext cx="11407140" cy="4351338"/>
          </a:xfrm>
        </p:spPr>
        <p:txBody>
          <a:bodyPr>
            <a:normAutofit/>
          </a:bodyPr>
          <a:lstStyle/>
          <a:p>
            <a:r>
              <a:rPr lang="en-US" sz="8800" b="1" dirty="0">
                <a:solidFill>
                  <a:srgbClr val="FFDC95"/>
                </a:solidFill>
              </a:rPr>
              <a:t>Good listening is a highest act of ministry.</a:t>
            </a:r>
          </a:p>
        </p:txBody>
      </p:sp>
    </p:spTree>
    <p:extLst>
      <p:ext uri="{BB962C8B-B14F-4D97-AF65-F5344CB8AC3E}">
        <p14:creationId xmlns:p14="http://schemas.microsoft.com/office/powerpoint/2010/main" val="1856235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725694" y="0"/>
            <a:ext cx="4717915" cy="6858000"/>
          </a:xfrm>
        </p:spPr>
      </p:pic>
    </p:spTree>
    <p:extLst>
      <p:ext uri="{BB962C8B-B14F-4D97-AF65-F5344CB8AC3E}">
        <p14:creationId xmlns:p14="http://schemas.microsoft.com/office/powerpoint/2010/main" val="1748861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000" b="1" u="sng" dirty="0">
                <a:solidFill>
                  <a:schemeClr val="bg1"/>
                </a:solidFill>
              </a:rPr>
              <a:t>James 1:19</a:t>
            </a:r>
          </a:p>
        </p:txBody>
      </p:sp>
      <p:sp>
        <p:nvSpPr>
          <p:cNvPr id="3" name="Content Placeholder 2"/>
          <p:cNvSpPr>
            <a:spLocks noGrp="1"/>
          </p:cNvSpPr>
          <p:nvPr>
            <p:ph idx="1"/>
          </p:nvPr>
        </p:nvSpPr>
        <p:spPr>
          <a:xfrm>
            <a:off x="262890" y="1825625"/>
            <a:ext cx="11807190" cy="4351338"/>
          </a:xfrm>
        </p:spPr>
        <p:txBody>
          <a:bodyPr>
            <a:normAutofit/>
          </a:bodyPr>
          <a:lstStyle/>
          <a:p>
            <a:pPr marL="0" indent="0">
              <a:buNone/>
            </a:pPr>
            <a:r>
              <a:rPr lang="en-US" sz="6000" b="1" dirty="0">
                <a:solidFill>
                  <a:schemeClr val="bg1"/>
                </a:solidFill>
              </a:rPr>
              <a:t>Understand this, my dear brothers and sisters: You must all be </a:t>
            </a:r>
            <a:r>
              <a:rPr lang="en-US" sz="6000" b="1" dirty="0">
                <a:solidFill>
                  <a:srgbClr val="FFFFCC"/>
                </a:solidFill>
              </a:rPr>
              <a:t>quick to listen</a:t>
            </a:r>
            <a:r>
              <a:rPr lang="en-US" sz="6000" b="1" dirty="0">
                <a:solidFill>
                  <a:schemeClr val="bg1"/>
                </a:solidFill>
              </a:rPr>
              <a:t>, slow to speak, and slow to get angry.</a:t>
            </a:r>
          </a:p>
        </p:txBody>
      </p:sp>
    </p:spTree>
    <p:extLst>
      <p:ext uri="{BB962C8B-B14F-4D97-AF65-F5344CB8AC3E}">
        <p14:creationId xmlns:p14="http://schemas.microsoft.com/office/powerpoint/2010/main" val="1452694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531619"/>
          </a:xfrm>
        </p:spPr>
        <p:txBody>
          <a:bodyPr>
            <a:normAutofit/>
          </a:bodyPr>
          <a:lstStyle/>
          <a:p>
            <a:pPr algn="ctr"/>
            <a:r>
              <a:rPr lang="en-US" sz="7200" b="1" u="sng" dirty="0">
                <a:solidFill>
                  <a:schemeClr val="bg1"/>
                </a:solidFill>
              </a:rPr>
              <a:t>Mark 10:41-45</a:t>
            </a:r>
          </a:p>
        </p:txBody>
      </p:sp>
      <p:sp>
        <p:nvSpPr>
          <p:cNvPr id="3" name="Content Placeholder 2"/>
          <p:cNvSpPr>
            <a:spLocks noGrp="1"/>
          </p:cNvSpPr>
          <p:nvPr>
            <p:ph idx="1"/>
          </p:nvPr>
        </p:nvSpPr>
        <p:spPr>
          <a:xfrm>
            <a:off x="171450" y="1405890"/>
            <a:ext cx="11875770" cy="4771073"/>
          </a:xfrm>
        </p:spPr>
        <p:txBody>
          <a:bodyPr>
            <a:noAutofit/>
          </a:bodyPr>
          <a:lstStyle/>
          <a:p>
            <a:pPr marL="0" indent="0">
              <a:buNone/>
            </a:pPr>
            <a:r>
              <a:rPr lang="en-US" sz="4800" b="1" dirty="0">
                <a:solidFill>
                  <a:schemeClr val="bg1"/>
                </a:solidFill>
              </a:rPr>
              <a:t>When the ten other disciples heard what James and John had asked, they were indignant. So Jesus called them together and said, “You know that the rulers in this world lord it over their people, and officials flaunt their authority over those under them</a:t>
            </a:r>
            <a:r>
              <a:rPr lang="mr-IN" sz="4800" b="1" dirty="0">
                <a:solidFill>
                  <a:schemeClr val="bg1"/>
                </a:solidFill>
              </a:rPr>
              <a:t>…</a:t>
            </a:r>
            <a:endParaRPr lang="en-US" sz="4800" b="1" dirty="0">
              <a:solidFill>
                <a:schemeClr val="bg1"/>
              </a:solidFill>
            </a:endParaRPr>
          </a:p>
        </p:txBody>
      </p:sp>
    </p:spTree>
    <p:extLst>
      <p:ext uri="{BB962C8B-B14F-4D97-AF65-F5344CB8AC3E}">
        <p14:creationId xmlns:p14="http://schemas.microsoft.com/office/powerpoint/2010/main" val="218377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17220" y="480060"/>
            <a:ext cx="10938510" cy="5696903"/>
          </a:xfrm>
        </p:spPr>
        <p:txBody>
          <a:bodyPr>
            <a:noAutofit/>
          </a:bodyPr>
          <a:lstStyle/>
          <a:p>
            <a:pPr marL="0" indent="0">
              <a:buNone/>
            </a:pPr>
            <a:r>
              <a:rPr lang="mr-IN" sz="4800" b="1" dirty="0">
                <a:solidFill>
                  <a:schemeClr val="bg1"/>
                </a:solidFill>
              </a:rPr>
              <a:t>…</a:t>
            </a:r>
            <a:r>
              <a:rPr lang="en-US" sz="4800" b="1" dirty="0">
                <a:solidFill>
                  <a:schemeClr val="bg1"/>
                </a:solidFill>
              </a:rPr>
              <a:t>But among you it will be different. Whoever wants to be a leader among you must be your </a:t>
            </a:r>
            <a:r>
              <a:rPr lang="en-US" sz="4800" b="1" dirty="0">
                <a:solidFill>
                  <a:srgbClr val="FFDC95"/>
                </a:solidFill>
              </a:rPr>
              <a:t>servant</a:t>
            </a:r>
            <a:r>
              <a:rPr lang="en-US" sz="4800" b="1" dirty="0">
                <a:solidFill>
                  <a:schemeClr val="bg1"/>
                </a:solidFill>
              </a:rPr>
              <a:t>, and whoever wants to be first among you must be </a:t>
            </a:r>
            <a:r>
              <a:rPr lang="en-US" sz="4800" b="1" dirty="0">
                <a:solidFill>
                  <a:srgbClr val="FFDC95"/>
                </a:solidFill>
              </a:rPr>
              <a:t>the slave </a:t>
            </a:r>
            <a:r>
              <a:rPr lang="en-US" sz="4800" b="1" dirty="0">
                <a:solidFill>
                  <a:schemeClr val="bg1"/>
                </a:solidFill>
              </a:rPr>
              <a:t>of everyone else. For even the Son of Man came not to be served but </a:t>
            </a:r>
            <a:r>
              <a:rPr lang="en-US" sz="4800" b="1" dirty="0">
                <a:solidFill>
                  <a:srgbClr val="FFDC95"/>
                </a:solidFill>
              </a:rPr>
              <a:t>to serve others </a:t>
            </a:r>
            <a:r>
              <a:rPr lang="en-US" sz="4800" b="1" dirty="0">
                <a:solidFill>
                  <a:schemeClr val="bg1"/>
                </a:solidFill>
              </a:rPr>
              <a:t>and to give his life as a ransom for many.”</a:t>
            </a:r>
          </a:p>
          <a:p>
            <a:pPr marL="0" indent="0">
              <a:buNone/>
            </a:pPr>
            <a:endParaRPr lang="en-US" sz="5400" dirty="0">
              <a:solidFill>
                <a:schemeClr val="bg1"/>
              </a:solidFill>
            </a:endParaRPr>
          </a:p>
        </p:txBody>
      </p:sp>
    </p:spTree>
    <p:extLst>
      <p:ext uri="{BB962C8B-B14F-4D97-AF65-F5344CB8AC3E}">
        <p14:creationId xmlns:p14="http://schemas.microsoft.com/office/powerpoint/2010/main" val="220988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14300" y="365126"/>
            <a:ext cx="12077700" cy="6115684"/>
          </a:xfrm>
        </p:spPr>
        <p:txBody>
          <a:bodyPr>
            <a:noAutofit/>
          </a:bodyPr>
          <a:lstStyle/>
          <a:p>
            <a:pPr marL="0" indent="0">
              <a:buNone/>
            </a:pPr>
            <a:r>
              <a:rPr lang="en-US" sz="4800" b="1" dirty="0">
                <a:solidFill>
                  <a:srgbClr val="FFDC95"/>
                </a:solidFill>
              </a:rPr>
              <a:t>“Often good listening involves putting more emphasis on affirmation than on answers. Many times God simply wants to use me as a channel of his affirming love as I listen with compassion and understanding…The best ministry you might do today is to listen to someone’s pain all the way to the bottom.” </a:t>
            </a:r>
          </a:p>
          <a:p>
            <a:pPr marL="0" indent="0">
              <a:buNone/>
            </a:pPr>
            <a:r>
              <a:rPr lang="en-US" sz="4800" b="1" dirty="0">
                <a:solidFill>
                  <a:srgbClr val="FFDC95"/>
                </a:solidFill>
              </a:rPr>
              <a:t>  </a:t>
            </a:r>
            <a:r>
              <a:rPr lang="en-US" sz="4000" b="1" i="1" dirty="0">
                <a:solidFill>
                  <a:srgbClr val="FFDC95"/>
                </a:solidFill>
              </a:rPr>
              <a:t>--Janet Dunn, “How to Become a Good Listener”</a:t>
            </a:r>
          </a:p>
        </p:txBody>
      </p:sp>
    </p:spTree>
    <p:extLst>
      <p:ext uri="{BB962C8B-B14F-4D97-AF65-F5344CB8AC3E}">
        <p14:creationId xmlns:p14="http://schemas.microsoft.com/office/powerpoint/2010/main" val="1161804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b="1" i="1" dirty="0">
                <a:solidFill>
                  <a:srgbClr val="FFFF00"/>
                </a:solidFill>
              </a:rPr>
              <a:t>We should listen with the ears of God that we may speak the word of God.</a:t>
            </a:r>
          </a:p>
        </p:txBody>
      </p:sp>
    </p:spTree>
    <p:extLst>
      <p:ext uri="{BB962C8B-B14F-4D97-AF65-F5344CB8AC3E}">
        <p14:creationId xmlns:p14="http://schemas.microsoft.com/office/powerpoint/2010/main" val="1332231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71450" y="148590"/>
            <a:ext cx="11875770" cy="6515100"/>
          </a:xfrm>
        </p:spPr>
        <p:txBody>
          <a:bodyPr>
            <a:noAutofit/>
          </a:bodyPr>
          <a:lstStyle/>
          <a:p>
            <a:pPr marL="0" indent="0">
              <a:buNone/>
            </a:pPr>
            <a:r>
              <a:rPr lang="en-US" sz="4800" b="1" i="1" dirty="0">
                <a:solidFill>
                  <a:srgbClr val="FFFF00"/>
                </a:solidFill>
              </a:rPr>
              <a:t>“He who can </a:t>
            </a:r>
            <a:r>
              <a:rPr lang="en-US" sz="4800" b="1" i="1" dirty="0">
                <a:solidFill>
                  <a:srgbClr val="FFDC95"/>
                </a:solidFill>
              </a:rPr>
              <a:t>no longer listen to his brother </a:t>
            </a:r>
            <a:r>
              <a:rPr lang="en-US" sz="4800" b="1" i="1" dirty="0">
                <a:solidFill>
                  <a:srgbClr val="FFFF00"/>
                </a:solidFill>
              </a:rPr>
              <a:t>will soon be </a:t>
            </a:r>
            <a:r>
              <a:rPr lang="en-US" sz="4800" b="1" i="1" dirty="0">
                <a:solidFill>
                  <a:srgbClr val="FFDC95"/>
                </a:solidFill>
              </a:rPr>
              <a:t>no longer listening to God either</a:t>
            </a:r>
            <a:r>
              <a:rPr lang="en-US" sz="4800" b="1" i="1" dirty="0">
                <a:solidFill>
                  <a:srgbClr val="FFFF00"/>
                </a:solidFill>
              </a:rPr>
              <a:t>; he will be doing nothing but prattle in the presence of God too. </a:t>
            </a:r>
            <a:r>
              <a:rPr lang="en-US" sz="4800" b="1" i="1" dirty="0">
                <a:solidFill>
                  <a:srgbClr val="FFDC95"/>
                </a:solidFill>
              </a:rPr>
              <a:t>This is the beginning of the death of the spiritual life</a:t>
            </a:r>
            <a:r>
              <a:rPr lang="en-US" sz="4800" b="1" i="1" dirty="0">
                <a:solidFill>
                  <a:srgbClr val="FFFF00"/>
                </a:solidFill>
              </a:rPr>
              <a:t>. . . . Anyone who thinks that his time is too valuable to spend keeping quiet will eventually have no time for God and his brother, but only for himself and for his own follies.”</a:t>
            </a:r>
          </a:p>
        </p:txBody>
      </p:sp>
    </p:spTree>
    <p:extLst>
      <p:ext uri="{BB962C8B-B14F-4D97-AF65-F5344CB8AC3E}">
        <p14:creationId xmlns:p14="http://schemas.microsoft.com/office/powerpoint/2010/main" val="1533333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20040" y="457200"/>
            <a:ext cx="11441430" cy="5719763"/>
          </a:xfrm>
        </p:spPr>
        <p:txBody>
          <a:bodyPr>
            <a:noAutofit/>
          </a:bodyPr>
          <a:lstStyle/>
          <a:p>
            <a:r>
              <a:rPr lang="en-US" sz="5400" b="1" dirty="0">
                <a:solidFill>
                  <a:schemeClr val="bg1"/>
                </a:solidFill>
              </a:rPr>
              <a:t>John 7:5 -- </a:t>
            </a:r>
            <a:r>
              <a:rPr lang="mr-IN" sz="5400" b="1" dirty="0">
                <a:solidFill>
                  <a:schemeClr val="bg1"/>
                </a:solidFill>
              </a:rPr>
              <a:t>…</a:t>
            </a:r>
            <a:r>
              <a:rPr lang="en-US" sz="5400" b="1" dirty="0">
                <a:solidFill>
                  <a:schemeClr val="bg1"/>
                </a:solidFill>
              </a:rPr>
              <a:t>even his brothers didn’t believe in him.</a:t>
            </a:r>
          </a:p>
          <a:p>
            <a:endParaRPr lang="en-US" sz="5400" b="1" dirty="0">
              <a:solidFill>
                <a:schemeClr val="bg1"/>
              </a:solidFill>
            </a:endParaRPr>
          </a:p>
          <a:p>
            <a:r>
              <a:rPr lang="en-US" sz="5400" b="1" dirty="0">
                <a:solidFill>
                  <a:schemeClr val="bg1"/>
                </a:solidFill>
              </a:rPr>
              <a:t>Mark 3:21 -- When his family heard what was happening, they tried to take him away. “He’s out of his mind,” they said.</a:t>
            </a:r>
          </a:p>
        </p:txBody>
      </p:sp>
    </p:spTree>
    <p:extLst>
      <p:ext uri="{BB962C8B-B14F-4D97-AF65-F5344CB8AC3E}">
        <p14:creationId xmlns:p14="http://schemas.microsoft.com/office/powerpoint/2010/main" val="1927279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95229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09460" y="59317"/>
            <a:ext cx="6188765" cy="6726920"/>
          </a:xfrm>
        </p:spPr>
      </p:pic>
    </p:spTree>
    <p:extLst>
      <p:ext uri="{BB962C8B-B14F-4D97-AF65-F5344CB8AC3E}">
        <p14:creationId xmlns:p14="http://schemas.microsoft.com/office/powerpoint/2010/main" val="1337127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43191" y="1825625"/>
            <a:ext cx="11858017" cy="4351338"/>
          </a:xfrm>
        </p:spPr>
        <p:txBody>
          <a:bodyPr>
            <a:normAutofit/>
          </a:bodyPr>
          <a:lstStyle/>
          <a:p>
            <a:pPr algn="ctr"/>
            <a:r>
              <a:rPr lang="en-US" sz="8800" b="1" dirty="0">
                <a:solidFill>
                  <a:srgbClr val="FFDC95"/>
                </a:solidFill>
                <a:effectLst>
                  <a:outerShdw blurRad="38100" dist="38100" dir="2700000" algn="tl">
                    <a:srgbClr val="000000">
                      <a:alpha val="43137"/>
                    </a:srgbClr>
                  </a:outerShdw>
                </a:effectLst>
              </a:rPr>
              <a:t>Good listening is a highest act of love.</a:t>
            </a:r>
          </a:p>
        </p:txBody>
      </p:sp>
    </p:spTree>
    <p:extLst>
      <p:ext uri="{BB962C8B-B14F-4D97-AF65-F5344CB8AC3E}">
        <p14:creationId xmlns:p14="http://schemas.microsoft.com/office/powerpoint/2010/main" val="2440343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725694" y="0"/>
            <a:ext cx="4717915" cy="6858000"/>
          </a:xfrm>
        </p:spPr>
      </p:pic>
    </p:spTree>
    <p:extLst>
      <p:ext uri="{BB962C8B-B14F-4D97-AF65-F5344CB8AC3E}">
        <p14:creationId xmlns:p14="http://schemas.microsoft.com/office/powerpoint/2010/main" val="2036383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43582"/>
          </a:xfrm>
        </p:spPr>
        <p:txBody>
          <a:bodyPr>
            <a:normAutofit/>
          </a:bodyPr>
          <a:lstStyle/>
          <a:p>
            <a:pPr algn="ctr"/>
            <a:r>
              <a:rPr lang="en-US" sz="6000" b="1" u="sng" dirty="0">
                <a:solidFill>
                  <a:schemeClr val="bg1"/>
                </a:solidFill>
                <a:effectLst>
                  <a:outerShdw blurRad="38100" dist="38100" dir="2700000" algn="tl">
                    <a:srgbClr val="000000">
                      <a:alpha val="43137"/>
                    </a:srgbClr>
                  </a:outerShdw>
                </a:effectLst>
              </a:rPr>
              <a:t>Mark 8:34-36</a:t>
            </a:r>
          </a:p>
        </p:txBody>
      </p:sp>
      <p:sp>
        <p:nvSpPr>
          <p:cNvPr id="3" name="Content Placeholder 2"/>
          <p:cNvSpPr>
            <a:spLocks noGrp="1"/>
          </p:cNvSpPr>
          <p:nvPr>
            <p:ph idx="1"/>
          </p:nvPr>
        </p:nvSpPr>
        <p:spPr>
          <a:xfrm>
            <a:off x="350196" y="943583"/>
            <a:ext cx="11488366" cy="5233380"/>
          </a:xfrm>
        </p:spPr>
        <p:txBody>
          <a:bodyPr>
            <a:noAutofit/>
          </a:bodyPr>
          <a:lstStyle/>
          <a:p>
            <a:pPr marL="0" indent="0">
              <a:buNone/>
            </a:pPr>
            <a:r>
              <a:rPr lang="en-US" sz="4400" b="1" dirty="0">
                <a:solidFill>
                  <a:schemeClr val="bg1"/>
                </a:solidFill>
                <a:effectLst>
                  <a:outerShdw blurRad="38100" dist="38100" dir="2700000" algn="tl">
                    <a:srgbClr val="000000">
                      <a:alpha val="43137"/>
                    </a:srgbClr>
                  </a:outerShdw>
                </a:effectLst>
              </a:rPr>
              <a:t>Then, calling the crowd to join his disciples, he said, “If any of you wants to be my follower, you must give up your own way, take up your cross, and follow me. If you try to hang on to your life, you will lose it. But if you give up your life for my sake and for the sake of the Good News, you will save it. And what do you benefit if you gain the whole world but lose your own soul?</a:t>
            </a:r>
          </a:p>
        </p:txBody>
      </p:sp>
    </p:spTree>
    <p:extLst>
      <p:ext uri="{BB962C8B-B14F-4D97-AF65-F5344CB8AC3E}">
        <p14:creationId xmlns:p14="http://schemas.microsoft.com/office/powerpoint/2010/main" val="4000503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2919" y="365124"/>
            <a:ext cx="11760741" cy="6220501"/>
          </a:xfrm>
        </p:spPr>
        <p:txBody>
          <a:bodyPr>
            <a:normAutofit/>
          </a:bodyPr>
          <a:lstStyle/>
          <a:p>
            <a:pPr marL="0" indent="0">
              <a:buNone/>
            </a:pPr>
            <a:r>
              <a:rPr lang="en-US" sz="5400" b="1" i="1" dirty="0">
                <a:solidFill>
                  <a:srgbClr val="FFFF00"/>
                </a:solidFill>
              </a:rPr>
              <a:t>“The </a:t>
            </a:r>
            <a:r>
              <a:rPr lang="en-US" sz="5400" b="1" i="1" dirty="0">
                <a:solidFill>
                  <a:srgbClr val="FFFFCC"/>
                </a:solidFill>
              </a:rPr>
              <a:t>first service </a:t>
            </a:r>
            <a:r>
              <a:rPr lang="en-US" sz="5400" b="1" i="1" dirty="0">
                <a:solidFill>
                  <a:srgbClr val="FFFF00"/>
                </a:solidFill>
              </a:rPr>
              <a:t>that one owes to others in the fellowship consists in </a:t>
            </a:r>
            <a:r>
              <a:rPr lang="en-US" sz="5400" b="1" i="1" dirty="0">
                <a:solidFill>
                  <a:srgbClr val="FFFFCC"/>
                </a:solidFill>
              </a:rPr>
              <a:t>listening</a:t>
            </a:r>
            <a:r>
              <a:rPr lang="en-US" sz="5400" b="1" i="1" dirty="0">
                <a:solidFill>
                  <a:srgbClr val="FFFF00"/>
                </a:solidFill>
              </a:rPr>
              <a:t> to them. Just as love to God begins with listening to His Word, so </a:t>
            </a:r>
            <a:r>
              <a:rPr lang="en-US" sz="5400" b="1" i="1" dirty="0">
                <a:solidFill>
                  <a:srgbClr val="FFFFCC"/>
                </a:solidFill>
              </a:rPr>
              <a:t>the beginning of love </a:t>
            </a:r>
            <a:r>
              <a:rPr lang="en-US" sz="5400" b="1" i="1" dirty="0">
                <a:solidFill>
                  <a:srgbClr val="FFFF00"/>
                </a:solidFill>
              </a:rPr>
              <a:t>for the brethren is learning to </a:t>
            </a:r>
            <a:r>
              <a:rPr lang="en-US" sz="5400" b="1" i="1" dirty="0">
                <a:solidFill>
                  <a:srgbClr val="FFFFCC"/>
                </a:solidFill>
              </a:rPr>
              <a:t>listen</a:t>
            </a:r>
            <a:r>
              <a:rPr lang="en-US" sz="5400" b="1" i="1" dirty="0">
                <a:solidFill>
                  <a:srgbClr val="FFFF00"/>
                </a:solidFill>
              </a:rPr>
              <a:t> to them. It is God’s love for us that He not only gives us His Word but also lends us His ear.”</a:t>
            </a:r>
            <a:endParaRPr lang="en-US" sz="5400" dirty="0">
              <a:solidFill>
                <a:srgbClr val="FFFF00"/>
              </a:solidFill>
            </a:endParaRPr>
          </a:p>
        </p:txBody>
      </p:sp>
    </p:spTree>
    <p:extLst>
      <p:ext uri="{BB962C8B-B14F-4D97-AF65-F5344CB8AC3E}">
        <p14:creationId xmlns:p14="http://schemas.microsoft.com/office/powerpoint/2010/main" val="3449443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00884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u="sng" dirty="0">
                <a:solidFill>
                  <a:schemeClr val="bg1"/>
                </a:solidFill>
              </a:rPr>
              <a:t>2 Peter 3:18</a:t>
            </a:r>
          </a:p>
        </p:txBody>
      </p:sp>
      <p:sp>
        <p:nvSpPr>
          <p:cNvPr id="3" name="Content Placeholder 2"/>
          <p:cNvSpPr>
            <a:spLocks noGrp="1"/>
          </p:cNvSpPr>
          <p:nvPr>
            <p:ph idx="1"/>
          </p:nvPr>
        </p:nvSpPr>
        <p:spPr>
          <a:xfrm>
            <a:off x="560070" y="1825625"/>
            <a:ext cx="11235690" cy="4351338"/>
          </a:xfrm>
        </p:spPr>
        <p:txBody>
          <a:bodyPr>
            <a:normAutofit/>
          </a:bodyPr>
          <a:lstStyle/>
          <a:p>
            <a:pPr marL="0" lvl="0" indent="0">
              <a:lnSpc>
                <a:spcPct val="100000"/>
              </a:lnSpc>
              <a:spcBef>
                <a:spcPts val="0"/>
              </a:spcBef>
              <a:buNone/>
            </a:pPr>
            <a:r>
              <a:rPr lang="en-US" sz="5400" b="1" dirty="0">
                <a:solidFill>
                  <a:schemeClr val="bg1"/>
                </a:solidFill>
              </a:rPr>
              <a:t>Grow in the </a:t>
            </a:r>
            <a:r>
              <a:rPr lang="en-US" sz="5400" b="1" dirty="0">
                <a:solidFill>
                  <a:srgbClr val="FFFFCC"/>
                </a:solidFill>
              </a:rPr>
              <a:t>grace</a:t>
            </a:r>
            <a:r>
              <a:rPr lang="en-US" sz="5400" b="1" dirty="0">
                <a:solidFill>
                  <a:schemeClr val="bg1"/>
                </a:solidFill>
              </a:rPr>
              <a:t> and </a:t>
            </a:r>
            <a:r>
              <a:rPr lang="en-US" sz="5400" b="1" dirty="0">
                <a:solidFill>
                  <a:srgbClr val="FFFFCC"/>
                </a:solidFill>
              </a:rPr>
              <a:t>knowledge</a:t>
            </a:r>
            <a:r>
              <a:rPr lang="en-US" sz="5400" b="1" dirty="0">
                <a:solidFill>
                  <a:schemeClr val="bg1"/>
                </a:solidFill>
              </a:rPr>
              <a:t> of our Lord and Savior Jesus Christ. To him be glory both now and forever! Amen.</a:t>
            </a:r>
          </a:p>
        </p:txBody>
      </p:sp>
    </p:spTree>
    <p:extLst>
      <p:ext uri="{BB962C8B-B14F-4D97-AF65-F5344CB8AC3E}">
        <p14:creationId xmlns:p14="http://schemas.microsoft.com/office/powerpoint/2010/main" val="217883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1295</TotalTime>
  <Words>816</Words>
  <Application>Microsoft Office PowerPoint</Application>
  <PresentationFormat>Widescreen</PresentationFormat>
  <Paragraphs>33</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Mangal</vt:lpstr>
      <vt:lpstr>Office Theme</vt:lpstr>
      <vt:lpstr>PowerPoint Presentation</vt:lpstr>
      <vt:lpstr>James 1:19</vt:lpstr>
      <vt:lpstr>PowerPoint Presentation</vt:lpstr>
      <vt:lpstr>PowerPoint Presentation</vt:lpstr>
      <vt:lpstr>PowerPoint Presentation</vt:lpstr>
      <vt:lpstr>Mark 8:34-36</vt:lpstr>
      <vt:lpstr>PowerPoint Presentation</vt:lpstr>
      <vt:lpstr>PowerPoint Presentation</vt:lpstr>
      <vt:lpstr>2 Peter 3:18</vt:lpstr>
      <vt:lpstr>Philippians 2:3-4</vt:lpstr>
      <vt:lpstr>PowerPoint Presentation</vt:lpstr>
      <vt:lpstr>PowerPoint Presentation</vt:lpstr>
      <vt:lpstr>PowerPoint Presentation</vt:lpstr>
      <vt:lpstr>Mark 9:35-39</vt:lpstr>
      <vt:lpstr>Proverbs 18:2</vt:lpstr>
      <vt:lpstr>PowerPoint Presentation</vt:lpstr>
      <vt:lpstr>“Active Listening”</vt:lpstr>
      <vt:lpstr>PowerPoint Presentation</vt:lpstr>
      <vt:lpstr>PowerPoint Presentation</vt:lpstr>
      <vt:lpstr>Mark 10:41-45</vt:lpstr>
      <vt:lpstr>PowerPoint Presentation</vt:lpstr>
      <vt:lpstr>PowerPoint Presentation</vt:lpstr>
      <vt:lpstr>PowerPoint Presentation</vt:lpstr>
      <vt:lpstr>PowerPoint Presentation</vt:lpstr>
      <vt:lpstr>PowerPoint Presentation</vt:lpstr>
      <vt:lpstr>PowerPoint Presentation</vt:lpstr>
    </vt:vector>
  </TitlesOfParts>
  <Company>Samford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Barnette, James</dc:creator>
  <cp:lastModifiedBy>Rhea</cp:lastModifiedBy>
  <cp:revision>21</cp:revision>
  <dcterms:created xsi:type="dcterms:W3CDTF">2018-02-02T14:57:10Z</dcterms:created>
  <dcterms:modified xsi:type="dcterms:W3CDTF">2018-02-05T04:05:33Z</dcterms:modified>
</cp:coreProperties>
</file>